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82" r:id="rId2"/>
    <p:sldId id="349" r:id="rId3"/>
    <p:sldId id="350" r:id="rId4"/>
    <p:sldId id="352" r:id="rId5"/>
    <p:sldId id="353" r:id="rId6"/>
    <p:sldId id="381" r:id="rId7"/>
    <p:sldId id="354" r:id="rId8"/>
    <p:sldId id="355" r:id="rId9"/>
    <p:sldId id="356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64" r:id="rId18"/>
    <p:sldId id="370" r:id="rId19"/>
    <p:sldId id="371" r:id="rId20"/>
    <p:sldId id="372" r:id="rId21"/>
    <p:sldId id="377" r:id="rId22"/>
    <p:sldId id="374" r:id="rId23"/>
    <p:sldId id="376" r:id="rId24"/>
    <p:sldId id="378" r:id="rId25"/>
    <p:sldId id="379" r:id="rId26"/>
    <p:sldId id="367" r:id="rId27"/>
    <p:sldId id="365" r:id="rId28"/>
    <p:sldId id="369" r:id="rId29"/>
    <p:sldId id="368" r:id="rId30"/>
    <p:sldId id="385" r:id="rId31"/>
    <p:sldId id="386" r:id="rId32"/>
    <p:sldId id="387" r:id="rId33"/>
    <p:sldId id="388" r:id="rId34"/>
    <p:sldId id="389" r:id="rId35"/>
    <p:sldId id="390" r:id="rId36"/>
    <p:sldId id="391" r:id="rId37"/>
    <p:sldId id="393" r:id="rId38"/>
    <p:sldId id="394" r:id="rId39"/>
    <p:sldId id="395" r:id="rId40"/>
    <p:sldId id="396" r:id="rId41"/>
    <p:sldId id="397" r:id="rId42"/>
    <p:sldId id="399" r:id="rId43"/>
    <p:sldId id="400" r:id="rId44"/>
    <p:sldId id="401" r:id="rId45"/>
    <p:sldId id="423" r:id="rId46"/>
    <p:sldId id="402" r:id="rId47"/>
    <p:sldId id="403" r:id="rId48"/>
    <p:sldId id="404" r:id="rId49"/>
    <p:sldId id="405" r:id="rId50"/>
    <p:sldId id="406" r:id="rId51"/>
    <p:sldId id="407" r:id="rId52"/>
    <p:sldId id="409" r:id="rId53"/>
    <p:sldId id="410" r:id="rId54"/>
    <p:sldId id="411" r:id="rId55"/>
    <p:sldId id="420" r:id="rId56"/>
    <p:sldId id="421" r:id="rId57"/>
    <p:sldId id="413" r:id="rId58"/>
    <p:sldId id="414" r:id="rId59"/>
    <p:sldId id="419" r:id="rId60"/>
    <p:sldId id="415" r:id="rId61"/>
    <p:sldId id="416" r:id="rId62"/>
    <p:sldId id="417" r:id="rId63"/>
    <p:sldId id="418" r:id="rId64"/>
    <p:sldId id="398" r:id="rId6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Базовые настройки системы" id="{64D9DBAA-86E1-45ED-927D-BD0002BE06FC}">
          <p14:sldIdLst>
            <p14:sldId id="282"/>
            <p14:sldId id="349"/>
            <p14:sldId id="350"/>
            <p14:sldId id="352"/>
            <p14:sldId id="353"/>
          </p14:sldIdLst>
        </p14:section>
        <p14:section name="Модель прав доступа" id="{787A7A2E-E84D-43DC-BD5F-20797FFD5522}">
          <p14:sldIdLst>
            <p14:sldId id="381"/>
            <p14:sldId id="354"/>
            <p14:sldId id="355"/>
            <p14:sldId id="356"/>
            <p14:sldId id="357"/>
          </p14:sldIdLst>
        </p14:section>
        <p14:section name="Создание пользователей" id="{0AE5B5FB-3903-497B-976A-97688B95A3E0}">
          <p14:sldIdLst>
            <p14:sldId id="358"/>
            <p14:sldId id="359"/>
            <p14:sldId id="360"/>
            <p14:sldId id="361"/>
            <p14:sldId id="362"/>
            <p14:sldId id="363"/>
            <p14:sldId id="364"/>
            <p14:sldId id="370"/>
            <p14:sldId id="371"/>
            <p14:sldId id="372"/>
            <p14:sldId id="377"/>
            <p14:sldId id="374"/>
            <p14:sldId id="376"/>
            <p14:sldId id="378"/>
          </p14:sldIdLst>
        </p14:section>
        <p14:section name="Смена паролей" id="{7F864EFC-7092-4FB7-82F2-C37373617EFF}">
          <p14:sldIdLst>
            <p14:sldId id="379"/>
          </p14:sldIdLst>
        </p14:section>
        <p14:section name="Файлы /etc/password &amp; /etc/shadow" id="{F7A1398D-C7F7-4027-AA41-7766EEC00C29}">
          <p14:sldIdLst>
            <p14:sldId id="367"/>
            <p14:sldId id="365"/>
            <p14:sldId id="369"/>
            <p14:sldId id="368"/>
          </p14:sldIdLst>
        </p14:section>
        <p14:section name="Раздел без заголовка" id="{BADBBAF7-1C35-4C5A-B50F-E05C4EAAFE3F}">
          <p14:sldIdLst>
            <p14:sldId id="385"/>
            <p14:sldId id="386"/>
            <p14:sldId id="387"/>
            <p14:sldId id="388"/>
            <p14:sldId id="389"/>
            <p14:sldId id="390"/>
            <p14:sldId id="391"/>
            <p14:sldId id="393"/>
            <p14:sldId id="394"/>
            <p14:sldId id="395"/>
            <p14:sldId id="396"/>
            <p14:sldId id="397"/>
          </p14:sldIdLst>
        </p14:section>
        <p14:section name="Когфигурация сети" id="{213DA7FC-A29D-47D7-BCC6-60A09714D7B4}">
          <p14:sldIdLst>
            <p14:sldId id="399"/>
            <p14:sldId id="400"/>
            <p14:sldId id="401"/>
            <p14:sldId id="423"/>
            <p14:sldId id="402"/>
            <p14:sldId id="403"/>
            <p14:sldId id="404"/>
            <p14:sldId id="405"/>
            <p14:sldId id="406"/>
            <p14:sldId id="407"/>
            <p14:sldId id="409"/>
            <p14:sldId id="410"/>
            <p14:sldId id="411"/>
            <p14:sldId id="420"/>
            <p14:sldId id="421"/>
            <p14:sldId id="413"/>
            <p14:sldId id="414"/>
            <p14:sldId id="419"/>
            <p14:sldId id="415"/>
            <p14:sldId id="416"/>
            <p14:sldId id="417"/>
            <p14:sldId id="418"/>
            <p14:sldId id="3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  <a:srgbClr val="8EB6F8"/>
    <a:srgbClr val="E165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41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114" y="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1B6AB-B694-4E86-8873-690B1D1AAE4C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E60-5E3E-4AAB-B5EC-6CA89797E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552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Опции можно комбинировать между собой:</a:t>
            </a:r>
          </a:p>
          <a:p>
            <a:pPr marL="0" algn="l" defTabSz="914400" rtl="0" eaLnBrk="1" latinLnBrk="0" hangingPunct="1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ltr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выведет список файлов, начиная с самых старых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696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394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0845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80FBCB0-19C3-4625-922F-1E99633524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7B471C-22F4-4921-A6C9-323F1774D1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07697D-9A54-4A06-A5D0-96CE9E247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62898B-58E7-4E6A-BD05-B9D65B1DA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10" name="Текст 13">
            <a:extLst>
              <a:ext uri="{FF2B5EF4-FFF2-40B4-BE49-F238E27FC236}">
                <a16:creationId xmlns:a16="http://schemas.microsoft.com/office/drawing/2014/main" id="{641F2D1B-F3ED-4432-8AFF-DA00FD0CC7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FB3BD-8AF8-4135-8DA5-C86CF3BD8405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30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33341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442913" y="1954213"/>
            <a:ext cx="11306175" cy="3995737"/>
          </a:xfrm>
          <a:solidFill>
            <a:schemeClr val="bg2"/>
          </a:solidFill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89594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7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2681830" y="1954213"/>
            <a:ext cx="4385720" cy="39957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4" name="Объект 14"/>
          <p:cNvSpPr>
            <a:spLocks noGrp="1"/>
          </p:cNvSpPr>
          <p:nvPr>
            <p:ph sz="quarter" idx="17"/>
          </p:nvPr>
        </p:nvSpPr>
        <p:spPr>
          <a:xfrm>
            <a:off x="7464425" y="1954212"/>
            <a:ext cx="4284662" cy="399573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356686" y="1954212"/>
            <a:ext cx="2022107" cy="701881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49102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674851" y="2333034"/>
            <a:ext cx="4392699" cy="3616915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3444658"/>
            <a:ext cx="2022107" cy="2510573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333035"/>
            <a:ext cx="2022107" cy="111162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4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806882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57009" y="3673065"/>
            <a:ext cx="6710541" cy="2276886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05532"/>
            <a:ext cx="6709167" cy="766997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111390"/>
            <a:ext cx="6710864" cy="494142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395F98E6-4BB7-4BB4-BA79-89A462A7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74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C62A2F5-0D18-448F-8F09-10CE830C3C56}"/>
              </a:ext>
            </a:extLst>
          </p:cNvPr>
          <p:cNvSpPr/>
          <p:nvPr userDrawn="1"/>
        </p:nvSpPr>
        <p:spPr>
          <a:xfrm>
            <a:off x="0" y="0"/>
            <a:ext cx="4727575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2E44E1D-04E4-45C0-8D07-C18DE0648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074" r="35414"/>
          <a:stretch/>
        </p:blipFill>
        <p:spPr>
          <a:xfrm>
            <a:off x="-13407" y="772938"/>
            <a:ext cx="4740982" cy="6085061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Текст 3"/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22" name="Номер слайда 6">
            <a:extLst>
              <a:ext uri="{FF2B5EF4-FFF2-40B4-BE49-F238E27FC236}">
                <a16:creationId xmlns:a16="http://schemas.microsoft.com/office/drawing/2014/main" id="{8554B43C-F7D2-4051-B789-EA94A05E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499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3A0B7E-0842-41CB-8C3F-61B796FB8B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4711700" cy="6858000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FFE0D836-39B7-437E-ADCF-A3F8C393C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id="{BB5CA8A7-0417-46A1-B3D1-07DCA0AA8B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E15152-6544-4481-A539-8ADD4F796A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A204C63-43EC-4C40-88C3-75DC103B2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4C03718-8A69-4A18-8CE1-7E67AAE8BD8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D2EB45C5-7255-4807-93FB-965621802D8D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3092F3-95F7-4406-A888-07CFA181977D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57605-4F0A-47D5-B37D-1CCA31B132EC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A949AD08-8FE2-48EB-82F1-7D36655F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27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082E0A9-6C9E-4AF5-AE5D-5ED702C297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711700" cy="6858000"/>
          </a:xfrm>
          <a:prstGeom prst="rect">
            <a:avLst/>
          </a:prstGeom>
        </p:spPr>
      </p:pic>
      <p:sp>
        <p:nvSpPr>
          <p:cNvPr id="6" name="Текст 3">
            <a:extLst>
              <a:ext uri="{FF2B5EF4-FFF2-40B4-BE49-F238E27FC236}">
                <a16:creationId xmlns:a16="http://schemas.microsoft.com/office/drawing/2014/main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31929-390C-40D5-BF41-13E659AA16FF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510A-4412-44FA-AC10-88979BCC2937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216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8085F97-2606-42E1-94FB-F0F87BB37AFD}"/>
              </a:ext>
            </a:extLst>
          </p:cNvPr>
          <p:cNvSpPr/>
          <p:nvPr userDrawn="1"/>
        </p:nvSpPr>
        <p:spPr>
          <a:xfrm>
            <a:off x="0" y="-20377"/>
            <a:ext cx="4727575" cy="47451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00"/>
          </a:p>
        </p:txBody>
      </p:sp>
      <p:pic>
        <p:nvPicPr>
          <p:cNvPr id="18" name="Рисунок 17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34BDA662-AF19-46A9-9C6D-2C8E44F29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004" r="32376" b="25768"/>
          <a:stretch/>
        </p:blipFill>
        <p:spPr>
          <a:xfrm>
            <a:off x="1" y="1840374"/>
            <a:ext cx="4727574" cy="5017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31929-390C-40D5-BF41-13E659AA16FF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Positive Technologies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510A-4412-44FA-AC10-88979BCC2937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ptsecurity.com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5F0FC162-9D21-46AE-8320-1EA520BECA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6686" y="323355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3101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6"/>
          </p:nvPr>
        </p:nvSpPr>
        <p:spPr>
          <a:xfrm>
            <a:off x="0" y="0"/>
            <a:ext cx="4720637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035419" y="2169763"/>
            <a:ext cx="6713670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5035418" y="1071836"/>
            <a:ext cx="671366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55579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8B32EFF-221D-4426-BA95-5BF00E9CB0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6ED833-42E3-4E9A-A22D-262C9BC0B1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F07D4B-2C82-4522-9B32-301D45E251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2244AA-4963-43E1-B431-612A4AB06028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id="{0CC08AFF-ABFF-48DF-B383-02773DDB64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7108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723D8B8E-54E1-4888-8704-23B24CC61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1291887"/>
            <a:ext cx="5913664" cy="476612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Заголовок 2">
            <a:extLst>
              <a:ext uri="{FF2B5EF4-FFF2-40B4-BE49-F238E27FC236}">
                <a16:creationId xmlns:a16="http://schemas.microsoft.com/office/drawing/2014/main" id="{45E5AC56-F013-40A4-8C42-94E7A44A3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233294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169763"/>
            <a:ext cx="9067259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663735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169763"/>
            <a:ext cx="6727283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/>
          </p:nvPr>
        </p:nvSpPr>
        <p:spPr>
          <a:xfrm>
            <a:off x="9726981" y="2169764"/>
            <a:ext cx="2022107" cy="3785468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836072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681830" y="1071836"/>
            <a:ext cx="9067258" cy="1476552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3248964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 hasCustomPrompt="1"/>
          </p:nvPr>
        </p:nvSpPr>
        <p:spPr>
          <a:xfrm>
            <a:off x="2681830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6"/>
          </p:nvPr>
        </p:nvSpPr>
        <p:spPr>
          <a:xfrm>
            <a:off x="7363368" y="3248964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363367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8"/>
          </p:nvPr>
        </p:nvSpPr>
        <p:spPr>
          <a:xfrm>
            <a:off x="2681830" y="4852885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2681830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20"/>
          </p:nvPr>
        </p:nvSpPr>
        <p:spPr>
          <a:xfrm>
            <a:off x="7363368" y="4852885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1" hasCustomPrompt="1"/>
          </p:nvPr>
        </p:nvSpPr>
        <p:spPr>
          <a:xfrm>
            <a:off x="7363367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82180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примечан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 userDrawn="1"/>
        </p:nvSpPr>
        <p:spPr>
          <a:xfrm>
            <a:off x="0" y="4496499"/>
            <a:ext cx="12192000" cy="23615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273417"/>
            <a:ext cx="9067259" cy="103184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7"/>
          </p:nvPr>
        </p:nvSpPr>
        <p:spPr>
          <a:xfrm>
            <a:off x="2680133" y="4769142"/>
            <a:ext cx="4387417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8"/>
          </p:nvPr>
        </p:nvSpPr>
        <p:spPr>
          <a:xfrm>
            <a:off x="7382333" y="4769142"/>
            <a:ext cx="4366756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19"/>
          </p:nvPr>
        </p:nvSpPr>
        <p:spPr>
          <a:xfrm>
            <a:off x="2681831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2680134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1"/>
          </p:nvPr>
        </p:nvSpPr>
        <p:spPr>
          <a:xfrm>
            <a:off x="4249726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4248029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3"/>
          </p:nvPr>
        </p:nvSpPr>
        <p:spPr>
          <a:xfrm>
            <a:off x="5819333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817636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5"/>
          </p:nvPr>
        </p:nvSpPr>
        <p:spPr>
          <a:xfrm>
            <a:off x="7382332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80635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0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1" name="Текст 3"/>
          <p:cNvSpPr>
            <a:spLocks noGrp="1"/>
          </p:cNvSpPr>
          <p:nvPr>
            <p:ph type="body" sz="half" idx="27" hasCustomPrompt="1"/>
          </p:nvPr>
        </p:nvSpPr>
        <p:spPr>
          <a:xfrm>
            <a:off x="356686" y="2169763"/>
            <a:ext cx="2022107" cy="486330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777222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AF7B9FD-711C-4285-B2F6-2708424AB7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95EE0C-2229-4561-B778-3EFAA9A91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CFB677EA-F93F-4CCA-801F-884D64C3B84C}" type="datetime1">
              <a:rPr lang="ru-RU" smtClean="0"/>
              <a:pPr/>
              <a:t>31.05.2022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53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8449D6-BE1C-475E-B363-1990A0CE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CFB677EA-F93F-4CCA-801F-884D64C3B84C}" type="datetime1">
              <a:rPr lang="ru-RU" smtClean="0"/>
              <a:pPr/>
              <a:t>31.05.2022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17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D9C085-80F0-4D08-B62B-793F6ABD8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CFB677EA-F93F-4CCA-801F-884D64C3B84C}" type="datetime1">
              <a:rPr lang="ru-RU" smtClean="0"/>
              <a:pPr/>
              <a:t>31.05.2022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</a:rPr>
              <a:t>Positive Technologies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457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444FE31-5399-4C4F-B22C-500FB872C6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064771-C72D-4166-955D-44D716120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42" t="32411"/>
          <a:stretch/>
        </p:blipFill>
        <p:spPr>
          <a:xfrm flipH="1">
            <a:off x="4386801" y="0"/>
            <a:ext cx="7805198" cy="6858000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BB7D6603-5FDC-4872-9FEC-8B5E8B7AF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2124831"/>
            <a:ext cx="5913664" cy="384175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450C0215-BC11-413A-B3A0-DCA3F6BCB3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0CB3D-3332-4686-956C-3B7050E6998D}"/>
              </a:ext>
            </a:extLst>
          </p:cNvPr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83E4C-6F7F-4E67-A2DB-3250950E907F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0EA3881-3E2B-49A7-AB08-03237B08E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7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69E785-AF58-489B-A163-117FC16A85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C30DAE9-F946-4DB4-9C12-948ECF5A2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9F0090-2EE5-43E0-A18A-CAB46F3BA1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7" name="Текст 13">
            <a:extLst>
              <a:ext uri="{FF2B5EF4-FFF2-40B4-BE49-F238E27FC236}">
                <a16:creationId xmlns:a16="http://schemas.microsoft.com/office/drawing/2014/main" id="{4924B48F-BE98-4A97-B53B-128B63519F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2953F5-DAA6-4FEF-B2FA-1A2BBBA7401C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36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D9C9434-8532-4BFA-8E38-5E8A8382C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AC2355D-62AC-4D0E-8C75-F127970E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1A4E91-733D-4867-82DE-BC0DAA2DFD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Текст 13">
            <a:extLst>
              <a:ext uri="{FF2B5EF4-FFF2-40B4-BE49-F238E27FC236}">
                <a16:creationId xmlns:a16="http://schemas.microsoft.com/office/drawing/2014/main" id="{C4F3AFA2-E965-49DD-AF0F-63547C5982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B2D60-B868-4596-B525-8D54E3939679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31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671714" y="2647490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640265" y="898072"/>
            <a:ext cx="9220582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5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7F614F-BD90-45E2-805B-9AEEDEA585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3D4E3C-382C-480E-ABBB-5CA7FF9587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47" y="1493446"/>
            <a:ext cx="10988350" cy="5224317"/>
          </a:xfrm>
          <a:prstGeom prst="rect">
            <a:avLst/>
          </a:prstGeom>
        </p:spPr>
      </p:pic>
      <p:sp>
        <p:nvSpPr>
          <p:cNvPr id="5" name="Текст 2">
            <a:extLst>
              <a:ext uri="{FF2B5EF4-FFF2-40B4-BE49-F238E27FC236}">
                <a16:creationId xmlns:a16="http://schemas.microsoft.com/office/drawing/2014/main" id="{3CD4F864-0605-440B-8433-54828F58B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1714" y="2647490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0EB4C-5C63-43D0-9808-C015EFD60A86}"/>
              </a:ext>
            </a:extLst>
          </p:cNvPr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D1433-85E0-46FB-8763-62E0FF041802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A16859D7-35EA-4BA7-BB22-7BA87DE080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0265" y="898072"/>
            <a:ext cx="9220582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61761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4"/>
          </p:nvPr>
        </p:nvSpPr>
        <p:spPr>
          <a:xfrm>
            <a:off x="2682939" y="2605532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2681830" y="2111390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7"/>
          </p:nvPr>
        </p:nvSpPr>
        <p:spPr>
          <a:xfrm>
            <a:off x="5022914" y="2603263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5021805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9"/>
          </p:nvPr>
        </p:nvSpPr>
        <p:spPr>
          <a:xfrm>
            <a:off x="7362889" y="2603263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361780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1"/>
          </p:nvPr>
        </p:nvSpPr>
        <p:spPr>
          <a:xfrm>
            <a:off x="2681830" y="4639195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2680721" y="4145053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3"/>
          </p:nvPr>
        </p:nvSpPr>
        <p:spPr>
          <a:xfrm>
            <a:off x="5021805" y="463692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020696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5"/>
          </p:nvPr>
        </p:nvSpPr>
        <p:spPr>
          <a:xfrm>
            <a:off x="7361780" y="463692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60671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561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22010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704" y="441325"/>
            <a:ext cx="10824249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704" y="1901824"/>
            <a:ext cx="10824249" cy="4048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04400" y="6180985"/>
            <a:ext cx="2044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22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5" r:id="rId4"/>
    <p:sldLayoutId id="2147483676" r:id="rId5"/>
    <p:sldLayoutId id="2147483668" r:id="rId6"/>
    <p:sldLayoutId id="2147483672" r:id="rId7"/>
    <p:sldLayoutId id="2147483653" r:id="rId8"/>
    <p:sldLayoutId id="2147483654" r:id="rId9"/>
    <p:sldLayoutId id="2147483655" r:id="rId10"/>
    <p:sldLayoutId id="2147483656" r:id="rId11"/>
    <p:sldLayoutId id="2147483664" r:id="rId12"/>
    <p:sldLayoutId id="2147483657" r:id="rId13"/>
    <p:sldLayoutId id="2147483660" r:id="rId14"/>
    <p:sldLayoutId id="2147483658" r:id="rId15"/>
    <p:sldLayoutId id="2147483674" r:id="rId16"/>
    <p:sldLayoutId id="2147483673" r:id="rId17"/>
    <p:sldLayoutId id="2147483678" r:id="rId18"/>
    <p:sldLayoutId id="2147483667" r:id="rId19"/>
    <p:sldLayoutId id="2147483661" r:id="rId20"/>
    <p:sldLayoutId id="2147483662" r:id="rId21"/>
    <p:sldLayoutId id="2147483663" r:id="rId22"/>
    <p:sldLayoutId id="2147483659" r:id="rId23"/>
    <p:sldLayoutId id="2147483666" r:id="rId24"/>
    <p:sldLayoutId id="2147483677" r:id="rId25"/>
    <p:sldLayoutId id="2147483679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6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1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1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 userDrawn="1">
          <p15:clr>
            <a:srgbClr val="F26B43"/>
          </p15:clr>
        </p15:guide>
        <p15:guide id="2" pos="3228" userDrawn="1">
          <p15:clr>
            <a:srgbClr val="F26B43"/>
          </p15:clr>
        </p15:guide>
        <p15:guide id="3" pos="4452" userDrawn="1">
          <p15:clr>
            <a:srgbClr val="F26B43"/>
          </p15:clr>
        </p15:guide>
        <p15:guide id="4" pos="2978" userDrawn="1">
          <p15:clr>
            <a:srgbClr val="F26B43"/>
          </p15:clr>
        </p15:guide>
        <p15:guide id="5" pos="1753" userDrawn="1">
          <p15:clr>
            <a:srgbClr val="F26B43"/>
          </p15:clr>
        </p15:guide>
        <p15:guide id="6" pos="1504" userDrawn="1">
          <p15:clr>
            <a:srgbClr val="F26B43"/>
          </p15:clr>
        </p15:guide>
        <p15:guide id="7" pos="7401" userDrawn="1">
          <p15:clr>
            <a:srgbClr val="F26B43"/>
          </p15:clr>
        </p15:guide>
        <p15:guide id="8" pos="6176" userDrawn="1">
          <p15:clr>
            <a:srgbClr val="F26B43"/>
          </p15:clr>
        </p15:guide>
        <p15:guide id="9" pos="5927" userDrawn="1">
          <p15:clr>
            <a:srgbClr val="F26B43"/>
          </p15:clr>
        </p15:guide>
        <p15:guide id="10" pos="4702" userDrawn="1">
          <p15:clr>
            <a:srgbClr val="F26B43"/>
          </p15:clr>
        </p15:guide>
        <p15:guide id="11" orient="horz" pos="1003" userDrawn="1">
          <p15:clr>
            <a:srgbClr val="F26B43"/>
          </p15:clr>
        </p15:guide>
        <p15:guide id="12" orient="horz" pos="3748" userDrawn="1">
          <p15:clr>
            <a:srgbClr val="F26B43"/>
          </p15:clr>
        </p15:guide>
        <p15:guide id="13" orient="horz" pos="278" userDrawn="1">
          <p15:clr>
            <a:srgbClr val="F26B43"/>
          </p15:clr>
        </p15:guide>
        <p15:guide id="14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38034" y="2373329"/>
            <a:ext cx="6263487" cy="3593251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TT Hoves" panose="02000503030000020004" pitchFamily="2" charset="-52"/>
              </a:rPr>
              <a:t>Тема </a:t>
            </a:r>
            <a:r>
              <a:rPr lang="en-US" sz="3600" dirty="0">
                <a:latin typeface="TT Hoves" panose="02000503030000020004" pitchFamily="2" charset="-52"/>
              </a:rPr>
              <a:t>2</a:t>
            </a:r>
            <a:r>
              <a:rPr lang="ru-RU" sz="3600" dirty="0" smtClean="0">
                <a:latin typeface="TT Hoves" panose="02000503030000020004" pitchFamily="2" charset="-52"/>
              </a:rPr>
              <a:t>. Администрирование </a:t>
            </a:r>
            <a:r>
              <a:rPr lang="en-US" sz="3600" dirty="0" smtClean="0">
                <a:latin typeface="TT Hoves" panose="02000503030000020004" pitchFamily="2" charset="-52"/>
              </a:rPr>
              <a:t>Linux</a:t>
            </a:r>
            <a:endParaRPr lang="ru-RU" sz="3600" dirty="0" smtClean="0">
              <a:latin typeface="TT Hoves" panose="02000503030000020004" pitchFamily="2" charset="-52"/>
            </a:endParaRPr>
          </a:p>
          <a:p>
            <a:r>
              <a:rPr lang="ru-RU" sz="3600" dirty="0" smtClean="0">
                <a:latin typeface="TT Hoves" panose="02000503030000020004" pitchFamily="2" charset="-52"/>
              </a:rPr>
              <a:t>Базовые настройки системы</a:t>
            </a:r>
            <a:endParaRPr lang="en-US" sz="3600" dirty="0">
              <a:latin typeface="TT Hoves" panose="02000503030000020004" pitchFamily="2" charset="-52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OS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Linux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9373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C86C4A-87A2-4EA7-8949-E25E6B95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356686" y="310835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  <p:sp>
        <p:nvSpPr>
          <p:cNvPr id="8" name="Текст 1">
            <a:extLst>
              <a:ext uri="{FF2B5EF4-FFF2-40B4-BE49-F238E27FC236}">
                <a16:creationId xmlns:a16="http://schemas.microsoft.com/office/drawing/2014/main" id="{8EDEAE04-707E-48D5-B5F6-05D204548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75512" y="1288956"/>
            <a:ext cx="6069283" cy="4949567"/>
          </a:xfrm>
        </p:spPr>
        <p:txBody>
          <a:bodyPr>
            <a:noAutofit/>
          </a:bodyPr>
          <a:lstStyle/>
          <a:p>
            <a:r>
              <a:rPr lang="ru-RU" sz="1800" dirty="0">
                <a:latin typeface="TT Hoves" panose="02000503030000020004"/>
              </a:rPr>
              <a:t>Работать с </a:t>
            </a:r>
            <a:r>
              <a:rPr lang="ru-RU" sz="1800" b="1" dirty="0" err="1">
                <a:latin typeface="TT Hoves" panose="02000503030000020004"/>
              </a:rPr>
              <a:t>root</a:t>
            </a:r>
            <a:r>
              <a:rPr lang="ru-RU" sz="1800" dirty="0">
                <a:latin typeface="TT Hoves" panose="02000503030000020004"/>
              </a:rPr>
              <a:t> правами не рекомендуется по двум причинам</a:t>
            </a:r>
            <a:r>
              <a:rPr lang="ru-RU" sz="1800" dirty="0" smtClean="0">
                <a:latin typeface="TT Hoves" panose="02000503030000020004"/>
              </a:rPr>
              <a:t>:</a:t>
            </a:r>
          </a:p>
          <a:p>
            <a:endParaRPr lang="ru-RU" sz="1800" dirty="0">
              <a:latin typeface="TT Hoves" panose="02000503030000020004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b="1" dirty="0" smtClean="0">
                <a:latin typeface="TT Hoves" panose="02000503030000020004"/>
              </a:rPr>
              <a:t>Угроза безопасности</a:t>
            </a:r>
            <a:endParaRPr lang="ru-RU" sz="1800" dirty="0" smtClean="0">
              <a:latin typeface="TT Hoves" panose="02000503030000020004"/>
            </a:endParaRPr>
          </a:p>
          <a:p>
            <a:r>
              <a:rPr lang="ru-RU" sz="1800" dirty="0" smtClean="0">
                <a:latin typeface="TT Hoves" panose="02000503030000020004"/>
              </a:rPr>
              <a:t>Злоумышленникам </a:t>
            </a:r>
            <a:r>
              <a:rPr lang="ru-RU" sz="1800" dirty="0">
                <a:latin typeface="TT Hoves" panose="02000503030000020004"/>
              </a:rPr>
              <a:t>будет проще закрепиться в системе и скрыться, </a:t>
            </a:r>
            <a:r>
              <a:rPr lang="ru-RU" sz="1800" dirty="0" smtClean="0">
                <a:latin typeface="TT Hoves" panose="02000503030000020004"/>
              </a:rPr>
              <a:t>если вы </a:t>
            </a:r>
            <a:r>
              <a:rPr lang="ru-RU" sz="1800" dirty="0">
                <a:latin typeface="TT Hoves" panose="02000503030000020004"/>
              </a:rPr>
              <a:t>ведете работу под этим типом доступа</a:t>
            </a:r>
            <a:r>
              <a:rPr lang="ru-RU" sz="1800" dirty="0" smtClean="0">
                <a:latin typeface="TT Hoves" panose="02000503030000020004"/>
              </a:rPr>
              <a:t>.</a:t>
            </a:r>
          </a:p>
          <a:p>
            <a:pPr marL="285750" indent="-285750"/>
            <a:endParaRPr lang="ru-RU" sz="1800" dirty="0">
              <a:latin typeface="TT Hoves" panose="02000503030000020004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b="1" dirty="0">
                <a:latin typeface="TT Hoves" panose="02000503030000020004"/>
              </a:rPr>
              <a:t>Риск </a:t>
            </a:r>
            <a:r>
              <a:rPr lang="ru-RU" sz="1800" b="1" dirty="0" smtClean="0">
                <a:latin typeface="TT Hoves" panose="02000503030000020004"/>
              </a:rPr>
              <a:t>различных ошибок</a:t>
            </a:r>
          </a:p>
          <a:p>
            <a:r>
              <a:rPr lang="ru-RU" sz="1800" dirty="0" smtClean="0">
                <a:latin typeface="TT Hoves" panose="02000503030000020004"/>
              </a:rPr>
              <a:t>Они </a:t>
            </a:r>
            <a:r>
              <a:rPr lang="ru-RU" sz="1800" dirty="0">
                <a:latin typeface="TT Hoves" panose="02000503030000020004"/>
              </a:rPr>
              <a:t>могут привести к поломке системы. В </a:t>
            </a:r>
            <a:r>
              <a:rPr lang="en-US" sz="1800" dirty="0" smtClean="0"/>
              <a:t>Linux</a:t>
            </a:r>
            <a:r>
              <a:rPr lang="ru-RU" sz="1800" dirty="0" smtClean="0">
                <a:latin typeface="TT Hoves" panose="02000503030000020004"/>
              </a:rPr>
              <a:t> </a:t>
            </a:r>
            <a:r>
              <a:rPr lang="ru-RU" sz="1800" dirty="0">
                <a:latin typeface="TT Hoves" panose="02000503030000020004"/>
              </a:rPr>
              <a:t>почти нет систем, которые мешали бы сломать ее, поэтому использовать права суперпользователя надо крайне осторожно</a:t>
            </a:r>
            <a:r>
              <a:rPr lang="ru-RU" sz="1800" dirty="0" smtClean="0">
                <a:latin typeface="TT Hoves" panose="02000503030000020004"/>
              </a:rPr>
              <a:t>.</a:t>
            </a:r>
            <a:endParaRPr lang="ru-RU" sz="1800" dirty="0">
              <a:latin typeface="TT Hoves" panose="02000503030000020004"/>
            </a:endParaRPr>
          </a:p>
        </p:txBody>
      </p:sp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DC5572C5-B479-43E8-9AD0-B7DA99C84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248566"/>
            <a:ext cx="6878284" cy="1097927"/>
          </a:xfrm>
        </p:spPr>
        <p:txBody>
          <a:bodyPr>
            <a:normAutofit/>
          </a:bodyPr>
          <a:lstStyle/>
          <a:p>
            <a:pPr>
              <a:tabLst>
                <a:tab pos="3132138" algn="l"/>
              </a:tabLst>
            </a:pP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ea typeface="+mn-ea"/>
                <a:cs typeface="+mn-cs"/>
              </a:rPr>
              <a:t>Осторожно,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ea typeface="+mn-ea"/>
                <a:cs typeface="+mn-cs"/>
              </a:rPr>
              <a:t>root!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1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/>
          <p:cNvSpPr txBox="1">
            <a:spLocks/>
          </p:cNvSpPr>
          <p:nvPr/>
        </p:nvSpPr>
        <p:spPr>
          <a:xfrm>
            <a:off x="1630958" y="303032"/>
            <a:ext cx="8471379" cy="10979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Создание пользователей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569456" y="915105"/>
            <a:ext cx="11119847" cy="691872"/>
          </a:xfrm>
          <a:prstGeom prst="rect">
            <a:avLst/>
          </a:prstGeom>
        </p:spPr>
        <p:txBody>
          <a:bodyPr/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6088" indent="-446088" algn="just">
              <a:buFont typeface="Wingdings" panose="05000000000000000000" pitchFamily="2" charset="2"/>
              <a:buChar char="v"/>
            </a:pPr>
            <a:r>
              <a:rPr lang="ru-RU" sz="1800" dirty="0" smtClean="0">
                <a:latin typeface="TT Hoves" panose="02000503030000020004"/>
              </a:rPr>
              <a:t>Для того, чтобы добавить нового пользователя, можно воспользоваться утилитой </a:t>
            </a:r>
            <a:r>
              <a:rPr lang="en-US" sz="1800" b="1" dirty="0" err="1">
                <a:latin typeface="TT Hoves" panose="02000503030000020004"/>
              </a:rPr>
              <a:t>useradd</a:t>
            </a:r>
            <a:r>
              <a:rPr lang="ru-RU" sz="1800" dirty="0" smtClean="0">
                <a:latin typeface="TT Hoves" panose="02000503030000020004"/>
              </a:rPr>
              <a:t>, </a:t>
            </a:r>
            <a:r>
              <a:rPr lang="ru-RU" sz="1800" dirty="0">
                <a:latin typeface="TT Hoves" panose="02000503030000020004"/>
              </a:rPr>
              <a:t>которая </a:t>
            </a:r>
            <a:r>
              <a:rPr lang="ru-RU" sz="1800" dirty="0" smtClean="0">
                <a:latin typeface="TT Hoves" panose="02000503030000020004"/>
              </a:rPr>
              <a:t>есть </a:t>
            </a:r>
            <a:r>
              <a:rPr lang="ru-RU" sz="1800" dirty="0">
                <a:latin typeface="TT Hoves" panose="02000503030000020004"/>
              </a:rPr>
              <a:t>во всех дистрибутивах </a:t>
            </a:r>
            <a:r>
              <a:rPr lang="ru-RU" sz="1800" dirty="0" err="1" smtClean="0">
                <a:latin typeface="TT Hoves" panose="02000503030000020004"/>
              </a:rPr>
              <a:t>Linux</a:t>
            </a:r>
            <a:r>
              <a:rPr lang="en-US" sz="1800" dirty="0"/>
              <a:t>.</a:t>
            </a:r>
            <a:endParaRPr lang="ru-RU" sz="1800" b="1" dirty="0">
              <a:latin typeface="TT Hoves" panose="02000503030000020004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69456" y="1743383"/>
            <a:ext cx="1085709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indent="452438"/>
            <a:r>
              <a:rPr lang="en-US" dirty="0" smtClean="0">
                <a:latin typeface="TT Hoves" panose="02000503030000020004"/>
              </a:rPr>
              <a:t>$</a:t>
            </a:r>
            <a:r>
              <a:rPr lang="en-US" b="1" dirty="0" err="1" smtClean="0">
                <a:latin typeface="TT Hoves" panose="02000503030000020004"/>
              </a:rPr>
              <a:t>useradd</a:t>
            </a:r>
            <a:r>
              <a:rPr lang="en-US" dirty="0" smtClean="0">
                <a:latin typeface="TT Hoves" panose="02000503030000020004"/>
              </a:rPr>
              <a:t> [</a:t>
            </a:r>
            <a:r>
              <a:rPr lang="ru-RU" dirty="0" smtClean="0">
                <a:latin typeface="TT Hoves" panose="02000503030000020004"/>
              </a:rPr>
              <a:t>опции</a:t>
            </a:r>
            <a:r>
              <a:rPr lang="en-US" dirty="0" smtClean="0">
                <a:latin typeface="TT Hoves" panose="02000503030000020004"/>
              </a:rPr>
              <a:t>]</a:t>
            </a:r>
            <a:r>
              <a:rPr lang="ru-RU" dirty="0" smtClean="0">
                <a:latin typeface="TT Hoves" panose="02000503030000020004"/>
              </a:rPr>
              <a:t> пользователь</a:t>
            </a:r>
            <a:endParaRPr lang="ru-RU" dirty="0">
              <a:latin typeface="TT Hoves" panose="02000503030000020004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612853"/>
              </p:ext>
            </p:extLst>
          </p:nvPr>
        </p:nvGraphicFramePr>
        <p:xfrm>
          <a:off x="1407224" y="2309299"/>
          <a:ext cx="9461728" cy="360875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3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2000884176"/>
                    </a:ext>
                  </a:extLst>
                </a:gridCol>
              </a:tblGrid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Опция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Описание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-b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 smtClean="0">
                          <a:latin typeface="TT Hoves" panose="02000503030000020004"/>
                        </a:rPr>
                        <a:t>Базовый каталог для размещения домашнего каталога пользователя,</a:t>
                      </a:r>
                      <a:endParaRPr lang="en-US" sz="1800" dirty="0" smtClean="0"/>
                    </a:p>
                    <a:p>
                      <a:pPr algn="just"/>
                      <a:r>
                        <a:rPr lang="ru-RU" sz="1800" dirty="0" smtClean="0">
                          <a:latin typeface="TT Hoves" panose="02000503030000020004"/>
                        </a:rPr>
                        <a:t>по умолчанию /</a:t>
                      </a:r>
                      <a:r>
                        <a:rPr lang="ru-RU" sz="1800" dirty="0" err="1" smtClean="0">
                          <a:latin typeface="TT Hoves" panose="02000503030000020004"/>
                        </a:rPr>
                        <a:t>home</a:t>
                      </a:r>
                      <a:r>
                        <a:rPr lang="en-US" sz="1800" dirty="0" smtClean="0">
                          <a:latin typeface="TT Hoves" panose="02000503030000020004"/>
                        </a:rPr>
                        <a:t>.</a:t>
                      </a:r>
                      <a:endParaRPr lang="ru-RU" sz="1800" b="0" i="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-d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 smtClean="0">
                          <a:latin typeface="TT Hoves" panose="02000503030000020004"/>
                        </a:rPr>
                        <a:t>Домашний каталог, в котором будут размещаться файлы пользователя</a:t>
                      </a:r>
                      <a:r>
                        <a:rPr lang="en-US" sz="1800" dirty="0" smtClean="0">
                          <a:latin typeface="TT Hoves" panose="02000503030000020004"/>
                        </a:rPr>
                        <a:t>.</a:t>
                      </a:r>
                      <a:endParaRPr lang="ru-RU" sz="1800" i="0" u="none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-c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 smtClean="0">
                          <a:latin typeface="TT Hoves" panose="02000503030000020004"/>
                        </a:rPr>
                        <a:t>Комментарий к учетной записи</a:t>
                      </a:r>
                      <a:r>
                        <a:rPr lang="en-US" sz="1800" dirty="0" smtClean="0">
                          <a:latin typeface="TT Hoves" panose="02000503030000020004"/>
                        </a:rPr>
                        <a:t>.</a:t>
                      </a:r>
                      <a:endParaRPr lang="ru-RU" sz="1800" i="0" u="none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-e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 smtClean="0">
                          <a:latin typeface="TT Hoves" panose="02000503030000020004"/>
                        </a:rPr>
                        <a:t>Дата, когда учетная запись пользователя будет заблокирована</a:t>
                      </a:r>
                      <a:r>
                        <a:rPr lang="en-US" sz="1800" dirty="0" smtClean="0">
                          <a:latin typeface="TT Hoves" panose="02000503030000020004"/>
                        </a:rPr>
                        <a:t>.</a:t>
                      </a:r>
                      <a:endParaRPr lang="ru-RU" sz="1800" i="0" u="none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-f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 smtClean="0">
                          <a:latin typeface="TT Hoves" panose="02000503030000020004"/>
                        </a:rPr>
                        <a:t>Заблокировать учетную запись сразу после создания</a:t>
                      </a:r>
                      <a:r>
                        <a:rPr lang="en-US" sz="1800" dirty="0" smtClean="0">
                          <a:latin typeface="TT Hoves" panose="02000503030000020004"/>
                        </a:rPr>
                        <a:t>.</a:t>
                      </a:r>
                      <a:endParaRPr lang="ru-RU" sz="1800" i="0" u="none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-g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 smtClean="0">
                          <a:latin typeface="TT Hoves" panose="02000503030000020004"/>
                        </a:rPr>
                        <a:t>Основная группа пользователя</a:t>
                      </a:r>
                      <a:r>
                        <a:rPr lang="en-US" sz="1800" dirty="0" smtClean="0">
                          <a:latin typeface="TT Hoves" panose="02000503030000020004"/>
                        </a:rPr>
                        <a:t>.</a:t>
                      </a:r>
                      <a:endParaRPr lang="ru-RU" sz="1800" i="0" u="none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3067562"/>
                  </a:ext>
                </a:extLst>
              </a:tr>
            </a:tbl>
          </a:graphicData>
        </a:graphic>
      </p:graphicFrame>
      <p:sp>
        <p:nvSpPr>
          <p:cNvPr id="10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356686" y="310835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12502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/>
          <p:cNvSpPr txBox="1">
            <a:spLocks/>
          </p:cNvSpPr>
          <p:nvPr/>
        </p:nvSpPr>
        <p:spPr>
          <a:xfrm>
            <a:off x="1735461" y="699653"/>
            <a:ext cx="8471379" cy="10979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Удаление пользователей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729449" y="1743268"/>
            <a:ext cx="11119847" cy="504387"/>
          </a:xfrm>
          <a:prstGeom prst="rect">
            <a:avLst/>
          </a:prstGeom>
        </p:spPr>
        <p:txBody>
          <a:bodyPr/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6088" indent="-446088" algn="just">
              <a:buFont typeface="Wingdings" panose="05000000000000000000" pitchFamily="2" charset="2"/>
              <a:buChar char="v"/>
            </a:pPr>
            <a:r>
              <a:rPr lang="ru-RU" sz="1800" dirty="0" smtClean="0">
                <a:latin typeface="TT Hoves" panose="02000503030000020004"/>
              </a:rPr>
              <a:t>Для удаления существующего пользователя существует команда </a:t>
            </a:r>
            <a:r>
              <a:rPr lang="en-US" sz="1800" b="1" dirty="0" err="1" smtClean="0">
                <a:latin typeface="TT Hoves" panose="02000503030000020004"/>
              </a:rPr>
              <a:t>userdel</a:t>
            </a:r>
            <a:r>
              <a:rPr lang="en-US" sz="1800" dirty="0">
                <a:latin typeface="TT Hoves" panose="02000503030000020004"/>
              </a:rPr>
              <a:t>.</a:t>
            </a:r>
            <a:endParaRPr lang="ru-RU" sz="1800" b="1" dirty="0">
              <a:latin typeface="TT Hoves" panose="02000503030000020004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29449" y="2395893"/>
            <a:ext cx="1085709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indent="452438"/>
            <a:r>
              <a:rPr lang="en-US" dirty="0">
                <a:latin typeface="TT Hoves" panose="02000503030000020004"/>
              </a:rPr>
              <a:t>$</a:t>
            </a:r>
            <a:r>
              <a:rPr lang="en-US" b="1" dirty="0" err="1" smtClean="0">
                <a:latin typeface="TT Hoves" panose="02000503030000020004"/>
              </a:rPr>
              <a:t>userdel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en-US" dirty="0">
                <a:latin typeface="TT Hoves" panose="02000503030000020004"/>
              </a:rPr>
              <a:t>[</a:t>
            </a:r>
            <a:r>
              <a:rPr lang="ru-RU" dirty="0">
                <a:latin typeface="TT Hoves" panose="02000503030000020004"/>
              </a:rPr>
              <a:t>опции</a:t>
            </a:r>
            <a:r>
              <a:rPr lang="en-US" dirty="0">
                <a:latin typeface="TT Hoves" panose="02000503030000020004"/>
              </a:rPr>
              <a:t>]</a:t>
            </a:r>
            <a:r>
              <a:rPr lang="ru-RU" dirty="0">
                <a:latin typeface="TT Hoves" panose="02000503030000020004"/>
              </a:rPr>
              <a:t> пользователь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201322"/>
              </p:ext>
            </p:extLst>
          </p:nvPr>
        </p:nvGraphicFramePr>
        <p:xfrm>
          <a:off x="1558508" y="3261223"/>
          <a:ext cx="9461728" cy="162963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3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2000884176"/>
                    </a:ext>
                  </a:extLst>
                </a:gridCol>
              </a:tblGrid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Опция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Описание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-f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b="0" i="0" dirty="0" smtClean="0">
                          <a:latin typeface="TT Hoves" panose="02000503030000020004"/>
                        </a:rPr>
                        <a:t>Принудительное</a:t>
                      </a:r>
                      <a:r>
                        <a:rPr lang="ru-RU" sz="1800" b="0" i="0" baseline="0" dirty="0" smtClean="0">
                          <a:latin typeface="TT Hoves" panose="02000503030000020004"/>
                        </a:rPr>
                        <a:t> удаление учетной записи и домашнего каталога пользователя, даже если он еще находится в системе</a:t>
                      </a:r>
                      <a:endParaRPr lang="ru-RU" sz="1800" b="0" i="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-r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 smtClean="0">
                          <a:latin typeface="TT Hoves" panose="02000503030000020004"/>
                        </a:rPr>
                        <a:t>Удалить пользователя вместе</a:t>
                      </a:r>
                      <a:r>
                        <a:rPr lang="ru-RU" sz="1800" baseline="0" dirty="0" smtClean="0">
                          <a:latin typeface="TT Hoves" panose="02000503030000020004"/>
                        </a:rPr>
                        <a:t> с</a:t>
                      </a:r>
                      <a:r>
                        <a:rPr lang="ru-RU" sz="1800" dirty="0" smtClean="0">
                          <a:latin typeface="TT Hoves" panose="02000503030000020004"/>
                        </a:rPr>
                        <a:t> домашним каталогом и почтовым</a:t>
                      </a:r>
                      <a:r>
                        <a:rPr lang="ru-RU" sz="1800" baseline="0" dirty="0" smtClean="0">
                          <a:latin typeface="TT Hoves" panose="02000503030000020004"/>
                        </a:rPr>
                        <a:t> ящиком</a:t>
                      </a:r>
                      <a:endParaRPr lang="ru-RU" sz="1800" i="0" u="none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356686" y="310835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 </a:t>
            </a:r>
            <a:r>
              <a:rPr lang="en-US" sz="1200" dirty="0">
                <a:solidFill>
                  <a:srgbClr val="212121"/>
                </a:solidFill>
                <a:latin typeface="TT Hoves" panose="02000503030000020004"/>
              </a:rPr>
              <a:t>Linux</a:t>
            </a:r>
            <a:endParaRPr lang="ru-RU" sz="1200" dirty="0">
              <a:solidFill>
                <a:srgbClr val="212121"/>
              </a:solidFill>
              <a:latin typeface="TT Hoves" panose="02000503030000020004"/>
            </a:endParaRPr>
          </a:p>
          <a:p>
            <a:pPr marL="0" indent="0">
              <a:buNone/>
            </a:pP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92764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/>
          <p:cNvSpPr txBox="1">
            <a:spLocks/>
          </p:cNvSpPr>
          <p:nvPr/>
        </p:nvSpPr>
        <p:spPr>
          <a:xfrm>
            <a:off x="438101" y="334528"/>
            <a:ext cx="10160229" cy="74533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Права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 </a:t>
            </a:r>
            <a:r>
              <a:rPr lang="ru-RU" sz="4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доступа</a:t>
            </a:r>
            <a:endParaRPr lang="ru-RU" sz="4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sp>
        <p:nvSpPr>
          <p:cNvPr id="7" name="Текст 1"/>
          <p:cNvSpPr>
            <a:spLocks noGrp="1"/>
          </p:cNvSpPr>
          <p:nvPr>
            <p:ph type="body" sz="half" idx="4294967295"/>
          </p:nvPr>
        </p:nvSpPr>
        <p:spPr>
          <a:xfrm>
            <a:off x="693301" y="1303283"/>
            <a:ext cx="10410127" cy="1100178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К</a:t>
            </a:r>
            <a:r>
              <a:rPr lang="ru-RU" sz="1800" dirty="0" smtClean="0">
                <a:latin typeface="TT Hoves" panose="02000503030000020004"/>
              </a:rPr>
              <a:t>аждый </a:t>
            </a:r>
            <a:r>
              <a:rPr lang="ru-RU" sz="1800" dirty="0">
                <a:latin typeface="TT Hoves" panose="02000503030000020004"/>
              </a:rPr>
              <a:t>файл в </a:t>
            </a:r>
            <a:r>
              <a:rPr lang="ru-RU" sz="1800" dirty="0" err="1">
                <a:latin typeface="TT Hoves" panose="02000503030000020004"/>
              </a:rPr>
              <a:t>Linux</a:t>
            </a:r>
            <a:r>
              <a:rPr lang="ru-RU" sz="1800" dirty="0">
                <a:latin typeface="TT Hoves" panose="02000503030000020004"/>
              </a:rPr>
              <a:t> системах принадлежит одному пользователю и одной группе. </a:t>
            </a:r>
            <a:r>
              <a:rPr lang="ru-RU" sz="1800" dirty="0" smtClean="0">
                <a:latin typeface="TT Hoves" panose="02000503030000020004"/>
              </a:rPr>
              <a:t>Чтобы узнать </a:t>
            </a:r>
            <a:r>
              <a:rPr lang="ru-RU" sz="1800" dirty="0">
                <a:latin typeface="TT Hoves" panose="02000503030000020004"/>
              </a:rPr>
              <a:t>какому пользователю и группе принадлежит </a:t>
            </a:r>
            <a:r>
              <a:rPr lang="ru-RU" sz="1800" dirty="0" smtClean="0">
                <a:latin typeface="TT Hoves" panose="02000503030000020004"/>
              </a:rPr>
              <a:t>файл, можно воспользоваться командой.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34" y="3332600"/>
            <a:ext cx="8658225" cy="189547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438101" y="2403461"/>
            <a:ext cx="10857090" cy="369332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indent="452438"/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TT Hoves" panose="02000503030000020004"/>
              </a:rPr>
              <a:t>$ls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T Hoves" panose="02000503030000020004"/>
              </a:rPr>
              <a:t>–l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TT Hoves" panose="02000503030000020004"/>
              </a:rPr>
              <a:t>[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TT Hoves" panose="02000503030000020004"/>
              </a:rPr>
              <a:t>путь к файлу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TT Hoves" panose="02000503030000020004"/>
              </a:rPr>
              <a:t>]</a:t>
            </a:r>
            <a:endParaRPr lang="ru-RU" dirty="0">
              <a:solidFill>
                <a:schemeClr val="bg1">
                  <a:lumMod val="75000"/>
                </a:schemeClr>
              </a:solidFill>
              <a:latin typeface="TT Hoves" panose="02000503030000020004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356686" y="310835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46166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4893814" y="1320131"/>
            <a:ext cx="6069281" cy="85139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Первый </a:t>
            </a:r>
            <a:r>
              <a:rPr lang="ru-RU" sz="1800" dirty="0" smtClean="0">
                <a:latin typeface="TT Hoves" panose="02000503030000020004"/>
              </a:rPr>
              <a:t>символ отображает информацию </a:t>
            </a:r>
            <a:r>
              <a:rPr lang="ru-RU" sz="1800" dirty="0">
                <a:latin typeface="TT Hoves" panose="02000503030000020004"/>
              </a:rPr>
              <a:t>о типе </a:t>
            </a:r>
            <a:r>
              <a:rPr lang="ru-RU" sz="1800" dirty="0" smtClean="0">
                <a:latin typeface="TT Hoves" panose="02000503030000020004"/>
              </a:rPr>
              <a:t>файла.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786830" y="173912"/>
            <a:ext cx="5534329" cy="855039"/>
          </a:xfrm>
        </p:spPr>
        <p:txBody>
          <a:bodyPr>
            <a:normAutofit/>
          </a:bodyPr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Типы файлов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14</a:t>
            </a:fld>
            <a:endParaRPr lang="ru-RU"/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202306"/>
              </p:ext>
            </p:extLst>
          </p:nvPr>
        </p:nvGraphicFramePr>
        <p:xfrm>
          <a:off x="4893814" y="2710879"/>
          <a:ext cx="695548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1786">
                  <a:extLst>
                    <a:ext uri="{9D8B030D-6E8A-4147-A177-3AD203B41FA5}">
                      <a16:colId xmlns:a16="http://schemas.microsoft.com/office/drawing/2014/main" val="1449166024"/>
                    </a:ext>
                  </a:extLst>
                </a:gridCol>
                <a:gridCol w="5143696">
                  <a:extLst>
                    <a:ext uri="{9D8B030D-6E8A-4147-A177-3AD203B41FA5}">
                      <a16:colId xmlns:a16="http://schemas.microsoft.com/office/drawing/2014/main" val="3923787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Обозначение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Описание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76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-</a:t>
                      </a:r>
                      <a:endParaRPr lang="en-US" sz="18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Обычный</a:t>
                      </a:r>
                      <a:r>
                        <a:rPr lang="ru-RU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 ф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айл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5288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d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Директория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568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l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 smtClean="0">
                          <a:latin typeface="TT Hoves" panose="02000503030000020004"/>
                        </a:rPr>
                        <a:t>Символическая ссылка</a:t>
                      </a:r>
                      <a:r>
                        <a:rPr lang="en-US" sz="1800" dirty="0" smtClean="0">
                          <a:latin typeface="TT Hoves" panose="02000503030000020004"/>
                        </a:rPr>
                        <a:t>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9754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c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 smtClean="0">
                          <a:latin typeface="TT Hoves" panose="02000503030000020004"/>
                        </a:rPr>
                        <a:t>Устройство символьного ввода-вывода</a:t>
                      </a:r>
                      <a:r>
                        <a:rPr lang="en-US" sz="1800" dirty="0" smtClean="0">
                          <a:latin typeface="TT Hoves" panose="02000503030000020004"/>
                        </a:rPr>
                        <a:t>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681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b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 smtClean="0">
                          <a:latin typeface="TT Hoves" panose="02000503030000020004"/>
                        </a:rPr>
                        <a:t>Устройство блочного ввода-вывода</a:t>
                      </a:r>
                      <a:r>
                        <a:rPr lang="en-US" sz="1800" dirty="0" smtClean="0">
                          <a:latin typeface="TT Hoves" panose="02000503030000020004"/>
                        </a:rPr>
                        <a:t>.</a:t>
                      </a:r>
                      <a:endParaRPr lang="ru-RU" sz="1800" dirty="0">
                        <a:effectLst/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557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p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FIFO</a:t>
                      </a:r>
                      <a:r>
                        <a:rPr lang="ru-RU" sz="1800" dirty="0" smtClean="0"/>
                        <a:t> </a:t>
                      </a:r>
                      <a:r>
                        <a:rPr lang="ru-RU" sz="1800" baseline="0" dirty="0" smtClean="0"/>
                        <a:t>- с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вязь между процессами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378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s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 smtClean="0">
                          <a:effectLst/>
                          <a:latin typeface="TT Hoves" panose="02000503030000020004"/>
                        </a:rPr>
                        <a:t>Сокет</a:t>
                      </a:r>
                      <a:r>
                        <a:rPr lang="en-US" sz="1800" dirty="0" smtClean="0">
                          <a:effectLst/>
                          <a:latin typeface="TT Hoves" panose="02000503030000020004"/>
                        </a:rPr>
                        <a:t>.</a:t>
                      </a:r>
                      <a:endParaRPr lang="ru-RU" sz="1800" dirty="0">
                        <a:effectLst/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4673805"/>
                  </a:ext>
                </a:extLst>
              </a:tr>
            </a:tbl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4514714" y="2341547"/>
            <a:ext cx="2772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/>
            <a:r>
              <a:rPr lang="ru-RU" dirty="0">
                <a:latin typeface="TT Hoves" panose="02000503030000020004"/>
              </a:rPr>
              <a:t>Возможные </a:t>
            </a:r>
            <a:r>
              <a:rPr lang="ru-RU" dirty="0" smtClean="0">
                <a:latin typeface="TT Hoves" panose="02000503030000020004"/>
              </a:rPr>
              <a:t>значения</a:t>
            </a:r>
            <a:r>
              <a:rPr lang="en-US" dirty="0">
                <a:latin typeface="TT Hoves" panose="02000503030000020004"/>
              </a:rPr>
              <a:t>:</a:t>
            </a:r>
            <a:r>
              <a:rPr lang="ru-RU" dirty="0" smtClean="0">
                <a:latin typeface="TT Hoves" panose="02000503030000020004"/>
              </a:rPr>
              <a:t> </a:t>
            </a:r>
            <a:endParaRPr lang="ru-RU" b="1" dirty="0">
              <a:solidFill>
                <a:srgbClr val="FF0000"/>
              </a:solidFill>
              <a:latin typeface="TT Hoves" panose="02000503030000020004"/>
            </a:endParaRP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356686" y="310835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89273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10" name="Заголовок 3"/>
          <p:cNvSpPr txBox="1">
            <a:spLocks/>
          </p:cNvSpPr>
          <p:nvPr/>
        </p:nvSpPr>
        <p:spPr>
          <a:xfrm>
            <a:off x="4042760" y="175438"/>
            <a:ext cx="5534329" cy="8550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Права доступа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533" y="1199447"/>
            <a:ext cx="5024841" cy="1150664"/>
          </a:xfrm>
          <a:prstGeom prst="rect">
            <a:avLst/>
          </a:prstGeom>
        </p:spPr>
      </p:pic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256834"/>
              </p:ext>
            </p:extLst>
          </p:nvPr>
        </p:nvGraphicFramePr>
        <p:xfrm>
          <a:off x="553880" y="2828628"/>
          <a:ext cx="4681507" cy="2606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579">
                  <a:extLst>
                    <a:ext uri="{9D8B030D-6E8A-4147-A177-3AD203B41FA5}">
                      <a16:colId xmlns:a16="http://schemas.microsoft.com/office/drawing/2014/main" val="1449166024"/>
                    </a:ext>
                  </a:extLst>
                </a:gridCol>
                <a:gridCol w="3827928">
                  <a:extLst>
                    <a:ext uri="{9D8B030D-6E8A-4147-A177-3AD203B41FA5}">
                      <a16:colId xmlns:a16="http://schemas.microsoft.com/office/drawing/2014/main" val="3923787705"/>
                    </a:ext>
                  </a:extLst>
                </a:gridCol>
              </a:tblGrid>
              <a:tr h="325074">
                <a:tc gridSpan="2"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Права доступа к файлам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763289"/>
                  </a:ext>
                </a:extLst>
              </a:tr>
              <a:tr h="544502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r</a:t>
                      </a:r>
                      <a:endParaRPr lang="ru-RU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latin typeface="TT Hoves" panose="02000503030000020004"/>
                        </a:rPr>
                        <a:t>Право на чтение данных.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5288320"/>
                  </a:ext>
                </a:extLst>
              </a:tr>
              <a:tr h="91894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w</a:t>
                      </a:r>
                      <a:endParaRPr lang="ru-RU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latin typeface="TT Hoves" panose="02000503030000020004"/>
                        </a:rPr>
                        <a:t>Право</a:t>
                      </a:r>
                      <a:r>
                        <a:rPr lang="ru-RU" sz="1800" baseline="0" dirty="0" smtClean="0">
                          <a:latin typeface="TT Hoves" panose="02000503030000020004"/>
                        </a:rPr>
                        <a:t> на изменение содержимого (кроме удаления).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568666"/>
                  </a:ext>
                </a:extLst>
              </a:tr>
              <a:tr h="777436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x</a:t>
                      </a:r>
                      <a:endParaRPr lang="ru-RU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4138" indent="0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ru-RU" sz="1800" dirty="0" smtClean="0">
                          <a:latin typeface="TT Hoves" panose="02000503030000020004"/>
                        </a:rPr>
                        <a:t>Право</a:t>
                      </a:r>
                      <a:r>
                        <a:rPr lang="ru-RU" sz="1800" baseline="0" dirty="0" smtClean="0">
                          <a:latin typeface="TT Hoves" panose="02000503030000020004"/>
                        </a:rPr>
                        <a:t> </a:t>
                      </a:r>
                      <a:r>
                        <a:rPr lang="ru-RU" dirty="0" smtClean="0">
                          <a:latin typeface="TT Hoves" panose="02000503030000020004"/>
                        </a:rPr>
                        <a:t>на исполнение файла.</a:t>
                      </a:r>
                      <a:endParaRPr lang="ru-RU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9754272"/>
                  </a:ext>
                </a:extLst>
              </a:tr>
            </a:tbl>
          </a:graphicData>
        </a:graphic>
      </p:graphicFrame>
      <p:graphicFrame>
        <p:nvGraphicFramePr>
          <p:cNvPr id="16" name="Таблица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672293"/>
              </p:ext>
            </p:extLst>
          </p:nvPr>
        </p:nvGraphicFramePr>
        <p:xfrm>
          <a:off x="5853954" y="2519081"/>
          <a:ext cx="5871882" cy="3074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552">
                  <a:extLst>
                    <a:ext uri="{9D8B030D-6E8A-4147-A177-3AD203B41FA5}">
                      <a16:colId xmlns:a16="http://schemas.microsoft.com/office/drawing/2014/main" val="1449166024"/>
                    </a:ext>
                  </a:extLst>
                </a:gridCol>
                <a:gridCol w="4742330">
                  <a:extLst>
                    <a:ext uri="{9D8B030D-6E8A-4147-A177-3AD203B41FA5}">
                      <a16:colId xmlns:a16="http://schemas.microsoft.com/office/drawing/2014/main" val="3923787705"/>
                    </a:ext>
                  </a:extLst>
                </a:gridCol>
              </a:tblGrid>
              <a:tr h="362575">
                <a:tc gridSpan="2"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Права доступа к</a:t>
                      </a:r>
                      <a:r>
                        <a:rPr lang="ru-RU" sz="1800" baseline="0" dirty="0" smtClean="0">
                          <a:latin typeface="TT Hoves" panose="02000503030000020004"/>
                        </a:rPr>
                        <a:t> каталогам</a:t>
                      </a:r>
                      <a:endParaRPr lang="ru-RU" sz="1800" dirty="0" smtClean="0">
                        <a:latin typeface="TT Hoves" panose="02000503030000020004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763289"/>
                  </a:ext>
                </a:extLst>
              </a:tr>
              <a:tr h="1023771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r</a:t>
                      </a:r>
                      <a:endParaRPr lang="ru-RU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latin typeface="TT Hoves" panose="02000503030000020004"/>
                        </a:rPr>
                        <a:t>Право на чтение каталога</a:t>
                      </a:r>
                      <a:r>
                        <a:rPr lang="ru-RU" baseline="0" dirty="0" smtClean="0">
                          <a:latin typeface="TT Hoves" panose="02000503030000020004"/>
                        </a:rPr>
                        <a:t> (можно прочитать содержимое, т.е. получить список объектов, находящихся в каталоге).</a:t>
                      </a:r>
                      <a:endParaRPr lang="ru-RU" dirty="0" smtClean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5288320"/>
                  </a:ext>
                </a:extLst>
              </a:tr>
              <a:tr h="91093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w</a:t>
                      </a:r>
                      <a:endParaRPr lang="ru-RU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latin typeface="TT Hoves" panose="02000503030000020004"/>
                        </a:rPr>
                        <a:t>Право</a:t>
                      </a:r>
                      <a:r>
                        <a:rPr lang="ru-RU" sz="1800" baseline="0" dirty="0" smtClean="0">
                          <a:latin typeface="TT Hoves" panose="02000503030000020004"/>
                        </a:rPr>
                        <a:t> на изменение содержимого каталога (можно создавать и удалять объекты).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568666"/>
                  </a:ext>
                </a:extLst>
              </a:tr>
              <a:tr h="770666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x</a:t>
                      </a:r>
                      <a:endParaRPr lang="ru-RU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4138" indent="0">
                        <a:lnSpc>
                          <a:spcPct val="12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ru-RU" sz="1800" dirty="0" smtClean="0">
                          <a:latin typeface="TT Hoves" panose="02000503030000020004"/>
                        </a:rPr>
                        <a:t>Позволяет войти в каталог.</a:t>
                      </a:r>
                      <a:endParaRPr lang="ru-RU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9754272"/>
                  </a:ext>
                </a:extLst>
              </a:tr>
            </a:tbl>
          </a:graphicData>
        </a:graphic>
      </p:graphicFrame>
      <p:sp>
        <p:nvSpPr>
          <p:cNvPr id="12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356686" y="310835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93131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12" name="Заголовок 3"/>
          <p:cNvSpPr txBox="1">
            <a:spLocks/>
          </p:cNvSpPr>
          <p:nvPr/>
        </p:nvSpPr>
        <p:spPr>
          <a:xfrm>
            <a:off x="4644016" y="667571"/>
            <a:ext cx="7205280" cy="10126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Изменение прав доступа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sp>
        <p:nvSpPr>
          <p:cNvPr id="13" name="Текст 12"/>
          <p:cNvSpPr>
            <a:spLocks noGrp="1"/>
          </p:cNvSpPr>
          <p:nvPr>
            <p:ph type="body" sz="half" idx="18"/>
          </p:nvPr>
        </p:nvSpPr>
        <p:spPr>
          <a:xfrm>
            <a:off x="5081121" y="1841212"/>
            <a:ext cx="5618410" cy="522467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ru-RU" sz="1800" dirty="0" smtClean="0">
                <a:solidFill>
                  <a:schemeClr val="dk1"/>
                </a:solidFill>
                <a:latin typeface="TT Hoves" panose="02000503030000020004"/>
              </a:rPr>
              <a:t>Изменить владельца</a:t>
            </a:r>
          </a:p>
          <a:p>
            <a:pPr marL="250825">
              <a:spcAft>
                <a:spcPts val="600"/>
              </a:spcAft>
            </a:pPr>
            <a:endParaRPr lang="ru-RU" sz="1800" dirty="0">
              <a:latin typeface="TT Hoves" panose="02000503030000020004"/>
            </a:endParaRPr>
          </a:p>
          <a:p>
            <a:endParaRPr lang="ru-RU" sz="1800" dirty="0">
              <a:latin typeface="TT Hoves" panose="02000503030000020004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5081118" y="2363680"/>
            <a:ext cx="561841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indent="452438"/>
            <a:r>
              <a:rPr lang="en-US" dirty="0" smtClean="0">
                <a:solidFill>
                  <a:schemeClr val="dk1"/>
                </a:solidFill>
                <a:latin typeface="TT Hoves" panose="02000503030000020004"/>
              </a:rPr>
              <a:t>$ </a:t>
            </a:r>
            <a:r>
              <a:rPr lang="ru-RU" dirty="0" smtClean="0">
                <a:solidFill>
                  <a:schemeClr val="dk1"/>
                </a:solidFill>
                <a:latin typeface="TT Hoves" panose="02000503030000020004"/>
              </a:rPr>
              <a:t>с</a:t>
            </a:r>
            <a:r>
              <a:rPr lang="en-US" dirty="0" err="1" smtClean="0">
                <a:solidFill>
                  <a:schemeClr val="dk1"/>
                </a:solidFill>
                <a:latin typeface="TT Hoves" panose="02000503030000020004"/>
              </a:rPr>
              <a:t>hown</a:t>
            </a:r>
            <a:r>
              <a:rPr lang="en-US" dirty="0" smtClean="0">
                <a:solidFill>
                  <a:schemeClr val="dk1"/>
                </a:solidFill>
                <a:latin typeface="TT Hoves" panose="02000503030000020004"/>
              </a:rPr>
              <a:t> [</a:t>
            </a:r>
            <a:r>
              <a:rPr lang="ru-RU" dirty="0" smtClean="0">
                <a:solidFill>
                  <a:schemeClr val="dk1"/>
                </a:solidFill>
                <a:latin typeface="TT Hoves" panose="02000503030000020004"/>
              </a:rPr>
              <a:t>опции</a:t>
            </a:r>
            <a:r>
              <a:rPr lang="en-US" dirty="0" smtClean="0">
                <a:solidFill>
                  <a:schemeClr val="dk1"/>
                </a:solidFill>
                <a:latin typeface="TT Hoves" panose="02000503030000020004"/>
              </a:rPr>
              <a:t>] user1 file1</a:t>
            </a:r>
            <a:r>
              <a:rPr lang="ru-RU" dirty="0" smtClean="0">
                <a:solidFill>
                  <a:schemeClr val="dk1"/>
                </a:solidFill>
                <a:latin typeface="TT Hoves" panose="02000503030000020004"/>
              </a:rPr>
              <a:t> </a:t>
            </a:r>
            <a:endParaRPr lang="ru-RU" dirty="0">
              <a:latin typeface="TT Hoves" panose="02000503030000020004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765810" y="2731626"/>
            <a:ext cx="503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0825">
              <a:spcAft>
                <a:spcPts val="600"/>
              </a:spcAft>
            </a:pPr>
            <a:r>
              <a:rPr lang="ru-RU" dirty="0" smtClean="0">
                <a:solidFill>
                  <a:schemeClr val="dk1"/>
                </a:solidFill>
                <a:latin typeface="TT Hoves" panose="02000503030000020004"/>
              </a:rPr>
              <a:t>Назначить</a:t>
            </a:r>
            <a:r>
              <a:rPr lang="en-US" dirty="0" smtClean="0">
                <a:solidFill>
                  <a:schemeClr val="dk1"/>
                </a:solidFill>
                <a:latin typeface="TT Hoves" panose="02000503030000020004"/>
              </a:rPr>
              <a:t> user1</a:t>
            </a:r>
            <a:r>
              <a:rPr lang="en-US" dirty="0" smtClean="0">
                <a:solidFill>
                  <a:schemeClr val="dk1"/>
                </a:solidFill>
              </a:rPr>
              <a:t> </a:t>
            </a:r>
            <a:r>
              <a:rPr lang="ru-RU" dirty="0" smtClean="0">
                <a:solidFill>
                  <a:schemeClr val="dk1"/>
                </a:solidFill>
                <a:latin typeface="TT Hoves" panose="02000503030000020004"/>
              </a:rPr>
              <a:t>владельцем</a:t>
            </a:r>
            <a:r>
              <a:rPr lang="en-US" dirty="0" smtClean="0">
                <a:solidFill>
                  <a:schemeClr val="dk1"/>
                </a:solidFill>
                <a:latin typeface="TT Hoves" panose="02000503030000020004"/>
              </a:rPr>
              <a:t> file1.</a:t>
            </a:r>
            <a:endParaRPr lang="ru-RU" dirty="0">
              <a:solidFill>
                <a:schemeClr val="dk1"/>
              </a:solidFill>
              <a:latin typeface="TT Hoves" panose="02000503030000020004"/>
            </a:endParaRPr>
          </a:p>
        </p:txBody>
      </p:sp>
      <p:sp>
        <p:nvSpPr>
          <p:cNvPr id="18" name="Текст 12"/>
          <p:cNvSpPr>
            <a:spLocks noGrp="1"/>
          </p:cNvSpPr>
          <p:nvPr>
            <p:ph type="body" sz="half" idx="18"/>
          </p:nvPr>
        </p:nvSpPr>
        <p:spPr>
          <a:xfrm>
            <a:off x="5081121" y="3829830"/>
            <a:ext cx="5618410" cy="522467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ru-RU" sz="1800" dirty="0" smtClean="0">
                <a:solidFill>
                  <a:schemeClr val="dk1"/>
                </a:solidFill>
                <a:latin typeface="TT Hoves" panose="02000503030000020004"/>
              </a:rPr>
              <a:t>Изменить группу</a:t>
            </a:r>
          </a:p>
          <a:p>
            <a:pPr marL="250825">
              <a:spcAft>
                <a:spcPts val="600"/>
              </a:spcAft>
            </a:pPr>
            <a:endParaRPr lang="ru-RU" sz="1800" dirty="0">
              <a:latin typeface="TT Hoves" panose="02000503030000020004"/>
            </a:endParaRPr>
          </a:p>
          <a:p>
            <a:endParaRPr lang="ru-RU" sz="1800" dirty="0">
              <a:latin typeface="TT Hoves" panose="02000503030000020004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4997031" y="4157839"/>
            <a:ext cx="561841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indent="452438"/>
            <a:r>
              <a:rPr lang="en-US" dirty="0" smtClean="0">
                <a:solidFill>
                  <a:schemeClr val="dk1"/>
                </a:solidFill>
                <a:latin typeface="TT Hoves" panose="02000503030000020004"/>
              </a:rPr>
              <a:t>$ </a:t>
            </a:r>
            <a:r>
              <a:rPr lang="ru-RU" dirty="0">
                <a:solidFill>
                  <a:schemeClr val="dk1"/>
                </a:solidFill>
                <a:latin typeface="TT Hoves" panose="02000503030000020004"/>
              </a:rPr>
              <a:t>с</a:t>
            </a:r>
            <a:r>
              <a:rPr lang="en-US" dirty="0" err="1" smtClean="0">
                <a:solidFill>
                  <a:schemeClr val="dk1"/>
                </a:solidFill>
                <a:latin typeface="TT Hoves" panose="02000503030000020004"/>
              </a:rPr>
              <a:t>hgrp</a:t>
            </a:r>
            <a:r>
              <a:rPr lang="en-US" dirty="0" smtClean="0">
                <a:solidFill>
                  <a:schemeClr val="dk1"/>
                </a:solidFill>
                <a:latin typeface="TT Hoves" panose="02000503030000020004"/>
              </a:rPr>
              <a:t> </a:t>
            </a:r>
            <a:r>
              <a:rPr lang="en-US" dirty="0">
                <a:solidFill>
                  <a:schemeClr val="dk1"/>
                </a:solidFill>
                <a:latin typeface="TT Hoves" panose="02000503030000020004"/>
              </a:rPr>
              <a:t>[</a:t>
            </a:r>
            <a:r>
              <a:rPr lang="ru-RU" dirty="0">
                <a:solidFill>
                  <a:schemeClr val="dk1"/>
                </a:solidFill>
                <a:latin typeface="TT Hoves" panose="02000503030000020004"/>
              </a:rPr>
              <a:t>опции</a:t>
            </a:r>
            <a:r>
              <a:rPr lang="en-US" dirty="0">
                <a:solidFill>
                  <a:schemeClr val="dk1"/>
                </a:solidFill>
                <a:latin typeface="TT Hoves" panose="02000503030000020004"/>
              </a:rPr>
              <a:t>] </a:t>
            </a:r>
            <a:r>
              <a:rPr lang="en-US" dirty="0" smtClean="0">
                <a:solidFill>
                  <a:schemeClr val="dk1"/>
                </a:solidFill>
                <a:latin typeface="TT Hoves" panose="02000503030000020004"/>
              </a:rPr>
              <a:t>group1 </a:t>
            </a:r>
            <a:r>
              <a:rPr lang="en-US" dirty="0">
                <a:solidFill>
                  <a:schemeClr val="dk1"/>
                </a:solidFill>
                <a:latin typeface="TT Hoves" panose="02000503030000020004"/>
              </a:rPr>
              <a:t>file1</a:t>
            </a:r>
            <a:r>
              <a:rPr lang="ru-RU" dirty="0">
                <a:solidFill>
                  <a:schemeClr val="dk1"/>
                </a:solidFill>
                <a:latin typeface="TT Hoves" panose="02000503030000020004"/>
              </a:rPr>
              <a:t> </a:t>
            </a:r>
            <a:r>
              <a:rPr lang="ru-RU" dirty="0" smtClean="0">
                <a:solidFill>
                  <a:schemeClr val="dk1"/>
                </a:solidFill>
                <a:latin typeface="TT Hoves" panose="02000503030000020004"/>
              </a:rPr>
              <a:t> </a:t>
            </a:r>
            <a:endParaRPr lang="ru-RU" dirty="0">
              <a:latin typeface="TT Hoves" panose="02000503030000020004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5081114" y="4721630"/>
            <a:ext cx="5450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 smtClean="0">
                <a:solidFill>
                  <a:schemeClr val="dk1"/>
                </a:solidFill>
                <a:latin typeface="TT Hoves" panose="02000503030000020004"/>
              </a:rPr>
              <a:t>Изменить группу на </a:t>
            </a:r>
            <a:r>
              <a:rPr lang="en-US" dirty="0" smtClean="0">
                <a:solidFill>
                  <a:schemeClr val="dk1"/>
                </a:solidFill>
                <a:latin typeface="TT Hoves" panose="02000503030000020004"/>
              </a:rPr>
              <a:t>group1 </a:t>
            </a:r>
            <a:r>
              <a:rPr lang="ru-RU" dirty="0" smtClean="0">
                <a:solidFill>
                  <a:schemeClr val="dk1"/>
                </a:solidFill>
                <a:latin typeface="TT Hoves" panose="02000503030000020004"/>
              </a:rPr>
              <a:t>для файла</a:t>
            </a:r>
            <a:r>
              <a:rPr lang="en-US" dirty="0" smtClean="0">
                <a:solidFill>
                  <a:schemeClr val="dk1"/>
                </a:solidFill>
                <a:latin typeface="TT Hoves" panose="02000503030000020004"/>
              </a:rPr>
              <a:t> file1.</a:t>
            </a:r>
            <a:endParaRPr lang="ru-RU" dirty="0">
              <a:solidFill>
                <a:schemeClr val="dk1"/>
              </a:solidFill>
              <a:latin typeface="TT Hoves" panose="02000503030000020004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356686" y="310835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solidFill>
                  <a:schemeClr val="bg1"/>
                </a:solidFill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solidFill>
                  <a:schemeClr val="bg1"/>
                </a:solidFill>
                <a:latin typeface="TT Hoves" panose="02000503030000020004"/>
              </a:rPr>
              <a:t> Linux</a:t>
            </a:r>
            <a:endParaRPr lang="ru-RU" sz="1200" dirty="0">
              <a:solidFill>
                <a:schemeClr val="bg1"/>
              </a:solidFill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36793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17</a:t>
            </a:fld>
            <a:endParaRPr lang="ru-RU"/>
          </a:p>
        </p:txBody>
      </p:sp>
      <p:sp>
        <p:nvSpPr>
          <p:cNvPr id="4" name="Заголовок 3"/>
          <p:cNvSpPr txBox="1">
            <a:spLocks/>
          </p:cNvSpPr>
          <p:nvPr/>
        </p:nvSpPr>
        <p:spPr>
          <a:xfrm>
            <a:off x="1988055" y="320074"/>
            <a:ext cx="7399832" cy="68170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Chmod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1506217" y="937105"/>
            <a:ext cx="8659759" cy="504387"/>
          </a:xfrm>
          <a:prstGeom prst="rect">
            <a:avLst/>
          </a:prstGeom>
        </p:spPr>
        <p:txBody>
          <a:bodyPr/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800" b="1" dirty="0" err="1" smtClean="0">
                <a:latin typeface="TT Hoves" panose="02000503030000020004"/>
              </a:rPr>
              <a:t>Сhmod</a:t>
            </a:r>
            <a:r>
              <a:rPr lang="ru-RU" sz="1800" b="1" dirty="0" smtClean="0">
                <a:latin typeface="TT Hoves" panose="02000503030000020004"/>
              </a:rPr>
              <a:t> </a:t>
            </a:r>
            <a:r>
              <a:rPr lang="ru-RU" sz="1800" dirty="0" smtClean="0">
                <a:latin typeface="TT Hoves" panose="02000503030000020004"/>
              </a:rPr>
              <a:t>используется </a:t>
            </a:r>
            <a:r>
              <a:rPr lang="ru-RU" sz="1800" dirty="0">
                <a:latin typeface="TT Hoves" panose="02000503030000020004"/>
              </a:rPr>
              <a:t>для изменения прав доступа на чтение, запись и </a:t>
            </a:r>
            <a:r>
              <a:rPr lang="ru-RU" sz="1800" dirty="0" smtClean="0">
                <a:latin typeface="TT Hoves" panose="02000503030000020004"/>
              </a:rPr>
              <a:t>исполнение</a:t>
            </a:r>
            <a:r>
              <a:rPr lang="ru-RU" sz="1800" i="1" dirty="0" smtClean="0">
                <a:latin typeface="TT Hoves" panose="02000503030000020004"/>
              </a:rPr>
              <a:t>.</a:t>
            </a:r>
            <a:endParaRPr lang="ru-RU" sz="1800" b="1" dirty="0">
              <a:latin typeface="TT Hoves" panose="02000503030000020004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38102" y="4290087"/>
            <a:ext cx="10857090" cy="14311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indent="452438">
              <a:spcAft>
                <a:spcPts val="600"/>
              </a:spcAft>
            </a:pPr>
            <a:r>
              <a:rPr lang="en-US" dirty="0">
                <a:latin typeface="TT Hoves" panose="02000503030000020004"/>
              </a:rPr>
              <a:t>$</a:t>
            </a:r>
            <a:r>
              <a:rPr lang="en-US" dirty="0" err="1">
                <a:latin typeface="TT Hoves" panose="02000503030000020004"/>
              </a:rPr>
              <a:t>chmod</a:t>
            </a:r>
            <a:r>
              <a:rPr lang="en-US" dirty="0">
                <a:latin typeface="TT Hoves" panose="02000503030000020004"/>
              </a:rPr>
              <a:t> +x </a:t>
            </a:r>
            <a:r>
              <a:rPr lang="en-US" dirty="0" smtClean="0">
                <a:latin typeface="TT Hoves" panose="02000503030000020004"/>
              </a:rPr>
              <a:t>file</a:t>
            </a:r>
            <a:r>
              <a:rPr lang="en-US" dirty="0" smtClean="0"/>
              <a:t>		</a:t>
            </a:r>
            <a:r>
              <a:rPr lang="ru-RU" dirty="0" smtClean="0">
                <a:latin typeface="TT Hoves" panose="02000503030000020004"/>
              </a:rPr>
              <a:t>/Сделать файла</a:t>
            </a:r>
            <a:r>
              <a:rPr lang="en-US" dirty="0" smtClean="0"/>
              <a:t> </a:t>
            </a:r>
            <a:r>
              <a:rPr lang="ru-RU" dirty="0" smtClean="0">
                <a:latin typeface="TT Hoves" panose="02000503030000020004"/>
              </a:rPr>
              <a:t>исполняемым для всех</a:t>
            </a:r>
            <a:r>
              <a:rPr lang="en-US" dirty="0" smtClean="0">
                <a:latin typeface="TT Hoves" panose="02000503030000020004"/>
              </a:rPr>
              <a:t>. </a:t>
            </a:r>
          </a:p>
          <a:p>
            <a:pPr indent="452438">
              <a:spcAft>
                <a:spcPts val="600"/>
              </a:spcAft>
            </a:pPr>
            <a:r>
              <a:rPr lang="en-US" dirty="0" smtClean="0">
                <a:latin typeface="TT Hoves" panose="02000503030000020004"/>
              </a:rPr>
              <a:t>$</a:t>
            </a:r>
            <a:r>
              <a:rPr lang="en-US" dirty="0" err="1">
                <a:latin typeface="TT Hoves" panose="02000503030000020004"/>
              </a:rPr>
              <a:t>chmod</a:t>
            </a:r>
            <a:r>
              <a:rPr lang="en-US" dirty="0">
                <a:latin typeface="TT Hoves" panose="02000503030000020004"/>
              </a:rPr>
              <a:t> </a:t>
            </a:r>
            <a:r>
              <a:rPr lang="en-US" dirty="0" err="1" smtClean="0">
                <a:latin typeface="TT Hoves" panose="02000503030000020004"/>
              </a:rPr>
              <a:t>ug+w</a:t>
            </a:r>
            <a:r>
              <a:rPr lang="en-US" dirty="0" smtClean="0">
                <a:latin typeface="TT Hoves" panose="02000503030000020004"/>
              </a:rPr>
              <a:t> file</a:t>
            </a:r>
            <a:r>
              <a:rPr lang="ru-RU" dirty="0" smtClean="0">
                <a:latin typeface="TT Hoves" panose="02000503030000020004"/>
              </a:rPr>
              <a:t>	</a:t>
            </a:r>
            <a:r>
              <a:rPr lang="en-US" dirty="0" smtClean="0"/>
              <a:t>	</a:t>
            </a:r>
            <a:r>
              <a:rPr lang="ru-RU" dirty="0" smtClean="0">
                <a:latin typeface="TT Hoves" panose="02000503030000020004"/>
              </a:rPr>
              <a:t>/Разрешить изменение файла для владельца и группы</a:t>
            </a:r>
            <a:r>
              <a:rPr lang="en-US" dirty="0" smtClean="0">
                <a:latin typeface="TT Hoves" panose="02000503030000020004"/>
              </a:rPr>
              <a:t>.</a:t>
            </a:r>
            <a:endParaRPr lang="ru-RU" dirty="0" smtClean="0">
              <a:latin typeface="TT Hoves" panose="02000503030000020004"/>
            </a:endParaRPr>
          </a:p>
          <a:p>
            <a:pPr indent="452438">
              <a:spcAft>
                <a:spcPts val="600"/>
              </a:spcAft>
            </a:pPr>
            <a:r>
              <a:rPr lang="en-US" dirty="0">
                <a:latin typeface="TT Hoves" panose="02000503030000020004"/>
              </a:rPr>
              <a:t>$</a:t>
            </a:r>
            <a:r>
              <a:rPr lang="en-US" dirty="0" err="1">
                <a:latin typeface="TT Hoves" panose="02000503030000020004"/>
              </a:rPr>
              <a:t>chmod</a:t>
            </a:r>
            <a:r>
              <a:rPr lang="en-US" dirty="0">
                <a:latin typeface="TT Hoves" panose="02000503030000020004"/>
              </a:rPr>
              <a:t> </a:t>
            </a:r>
            <a:r>
              <a:rPr lang="en-US" dirty="0" smtClean="0">
                <a:latin typeface="TT Hoves" panose="02000503030000020004"/>
              </a:rPr>
              <a:t>o-w file</a:t>
            </a:r>
            <a:r>
              <a:rPr lang="en-US" dirty="0" smtClean="0"/>
              <a:t>		</a:t>
            </a:r>
            <a:r>
              <a:rPr lang="ru-RU" dirty="0" smtClean="0">
                <a:latin typeface="TT Hoves" panose="02000503030000020004"/>
              </a:rPr>
              <a:t>/Запретить запись остальным пользователям</a:t>
            </a:r>
            <a:r>
              <a:rPr lang="en-US" dirty="0" smtClean="0">
                <a:latin typeface="TT Hoves" panose="02000503030000020004"/>
              </a:rPr>
              <a:t>.</a:t>
            </a:r>
            <a:endParaRPr lang="ru-RU" dirty="0" smtClean="0">
              <a:latin typeface="TT Hoves" panose="02000503030000020004"/>
            </a:endParaRPr>
          </a:p>
          <a:p>
            <a:pPr indent="452438">
              <a:spcAft>
                <a:spcPts val="600"/>
              </a:spcAft>
            </a:pPr>
            <a:r>
              <a:rPr lang="en-US" dirty="0">
                <a:latin typeface="TT Hoves" panose="02000503030000020004"/>
              </a:rPr>
              <a:t>$</a:t>
            </a:r>
            <a:r>
              <a:rPr lang="en-US" dirty="0" err="1">
                <a:latin typeface="TT Hoves" panose="02000503030000020004"/>
              </a:rPr>
              <a:t>chmod</a:t>
            </a:r>
            <a:r>
              <a:rPr lang="en-US" dirty="0">
                <a:latin typeface="TT Hoves" panose="02000503030000020004"/>
              </a:rPr>
              <a:t> </a:t>
            </a:r>
            <a:r>
              <a:rPr lang="en-US" dirty="0" err="1" smtClean="0">
                <a:latin typeface="TT Hoves" panose="02000503030000020004"/>
              </a:rPr>
              <a:t>ugo+rwx</a:t>
            </a:r>
            <a:r>
              <a:rPr lang="en-US" dirty="0" smtClean="0"/>
              <a:t>	</a:t>
            </a:r>
            <a:r>
              <a:rPr lang="ru-RU" dirty="0">
                <a:latin typeface="TT Hoves" panose="02000503030000020004"/>
              </a:rPr>
              <a:t> </a:t>
            </a:r>
            <a:r>
              <a:rPr lang="en-US" dirty="0" smtClean="0">
                <a:latin typeface="TT Hoves" panose="02000503030000020004"/>
              </a:rPr>
              <a:t>                   </a:t>
            </a:r>
            <a:r>
              <a:rPr lang="ru-RU" dirty="0" smtClean="0">
                <a:latin typeface="TT Hoves" panose="02000503030000020004"/>
              </a:rPr>
              <a:t>/Разрешить чтение, запись и исполнение для всех</a:t>
            </a:r>
            <a:r>
              <a:rPr lang="en-US" dirty="0" smtClean="0">
                <a:latin typeface="TT Hoves" panose="02000503030000020004"/>
              </a:rPr>
              <a:t>.</a:t>
            </a:r>
            <a:endParaRPr lang="ru-RU" dirty="0">
              <a:latin typeface="TT Hoves" panose="02000503030000020004"/>
            </a:endParaRPr>
          </a:p>
        </p:txBody>
      </p:sp>
      <p:graphicFrame>
        <p:nvGraphicFramePr>
          <p:cNvPr id="11" name="Таблица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640883"/>
              </p:ext>
            </p:extLst>
          </p:nvPr>
        </p:nvGraphicFramePr>
        <p:xfrm>
          <a:off x="6515411" y="1461512"/>
          <a:ext cx="40996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903">
                  <a:extLst>
                    <a:ext uri="{9D8B030D-6E8A-4147-A177-3AD203B41FA5}">
                      <a16:colId xmlns:a16="http://schemas.microsoft.com/office/drawing/2014/main" val="1449166024"/>
                    </a:ext>
                  </a:extLst>
                </a:gridCol>
                <a:gridCol w="3031796">
                  <a:extLst>
                    <a:ext uri="{9D8B030D-6E8A-4147-A177-3AD203B41FA5}">
                      <a16:colId xmlns:a16="http://schemas.microsoft.com/office/drawing/2014/main" val="39237877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Виды</a:t>
                      </a:r>
                      <a:r>
                        <a:rPr lang="ru-RU" sz="1800" baseline="0" dirty="0" smtClean="0">
                          <a:latin typeface="TT Hoves" panose="02000503030000020004"/>
                        </a:rPr>
                        <a:t> прав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76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r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Чтение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5288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w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Запись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568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x</a:t>
                      </a:r>
                      <a:endParaRPr lang="ru-RU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 smtClean="0">
                          <a:latin typeface="TT Hoves" panose="02000503030000020004"/>
                        </a:rPr>
                        <a:t>Исполнение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9754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 smtClean="0">
                          <a:latin typeface="TT Hoves" panose="02000503030000020004"/>
                        </a:rPr>
                        <a:t>Исполнение от</a:t>
                      </a:r>
                      <a:r>
                        <a:rPr lang="en-US" sz="1800" baseline="0" dirty="0" smtClean="0">
                          <a:latin typeface="TT Hoves" panose="02000503030000020004"/>
                        </a:rPr>
                        <a:t> root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681560"/>
                  </a:ext>
                </a:extLst>
              </a:tr>
            </a:tbl>
          </a:graphicData>
        </a:graphic>
      </p:graphicFrame>
      <p:graphicFrame>
        <p:nvGraphicFramePr>
          <p:cNvPr id="12" name="Таблица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169222"/>
              </p:ext>
            </p:extLst>
          </p:nvPr>
        </p:nvGraphicFramePr>
        <p:xfrm>
          <a:off x="1170029" y="1649036"/>
          <a:ext cx="39105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623">
                  <a:extLst>
                    <a:ext uri="{9D8B030D-6E8A-4147-A177-3AD203B41FA5}">
                      <a16:colId xmlns:a16="http://schemas.microsoft.com/office/drawing/2014/main" val="1449166024"/>
                    </a:ext>
                  </a:extLst>
                </a:gridCol>
                <a:gridCol w="2891891">
                  <a:extLst>
                    <a:ext uri="{9D8B030D-6E8A-4147-A177-3AD203B41FA5}">
                      <a16:colId xmlns:a16="http://schemas.microsoft.com/office/drawing/2014/main" val="39237877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Виды</a:t>
                      </a:r>
                      <a:r>
                        <a:rPr lang="ru-RU" sz="1800" baseline="0" dirty="0" smtClean="0">
                          <a:latin typeface="TT Hoves" panose="02000503030000020004"/>
                        </a:rPr>
                        <a:t> прав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76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u</a:t>
                      </a:r>
                      <a:endParaRPr lang="en-US" sz="18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Владелец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5288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g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Группа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568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o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dirty="0" smtClean="0">
                          <a:latin typeface="TT Hoves" panose="02000503030000020004"/>
                        </a:rPr>
                        <a:t>Все остальные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9754272"/>
                  </a:ext>
                </a:extLst>
              </a:tr>
            </a:tbl>
          </a:graphicData>
        </a:graphic>
      </p:graphicFrame>
      <p:sp>
        <p:nvSpPr>
          <p:cNvPr id="13" name="Прямоугольник 12"/>
          <p:cNvSpPr/>
          <p:nvPr/>
        </p:nvSpPr>
        <p:spPr>
          <a:xfrm>
            <a:off x="4710376" y="3889977"/>
            <a:ext cx="1955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/>
            <a:r>
              <a:rPr lang="ru-RU" dirty="0" smtClean="0">
                <a:solidFill>
                  <a:schemeClr val="accent1"/>
                </a:solidFill>
                <a:latin typeface="TT Hoves" panose="02000503030000020004"/>
              </a:rPr>
              <a:t>Примеры</a:t>
            </a:r>
            <a:endParaRPr lang="ru-RU" b="1" dirty="0">
              <a:solidFill>
                <a:schemeClr val="accent1"/>
              </a:solidFill>
              <a:latin typeface="TT Hoves" panose="02000503030000020004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356686" y="310835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16544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356686" y="1363043"/>
            <a:ext cx="10741949" cy="1388678"/>
          </a:xfrm>
        </p:spPr>
        <p:txBody>
          <a:bodyPr>
            <a:normAutofit/>
          </a:bodyPr>
          <a:lstStyle/>
          <a:p>
            <a:pPr algn="just"/>
            <a:r>
              <a:rPr lang="ru-RU" sz="1800" dirty="0">
                <a:latin typeface="TT Hoves" panose="02000503030000020004"/>
              </a:rPr>
              <a:t>Однако есть еще один </a:t>
            </a:r>
            <a:r>
              <a:rPr lang="ru-RU" sz="1800" dirty="0" smtClean="0">
                <a:latin typeface="TT Hoves" panose="02000503030000020004"/>
              </a:rPr>
              <a:t>способ </a:t>
            </a:r>
            <a:r>
              <a:rPr lang="ru-RU" sz="1800" dirty="0">
                <a:latin typeface="TT Hoves" panose="02000503030000020004"/>
              </a:rPr>
              <a:t>указания прав: </a:t>
            </a:r>
            <a:r>
              <a:rPr lang="ru-RU" sz="1800" dirty="0">
                <a:solidFill>
                  <a:schemeClr val="accent1"/>
                </a:solidFill>
                <a:latin typeface="TT Hoves" panose="02000503030000020004"/>
              </a:rPr>
              <a:t>использование четырехзначных восьмеричных чисел</a:t>
            </a:r>
            <a:r>
              <a:rPr lang="ru-RU" sz="1800" dirty="0">
                <a:latin typeface="TT Hoves" panose="02000503030000020004"/>
              </a:rPr>
              <a:t>. Этот синтаксис, называется числовым синтаксисом прав доступа, где каждая цифра представляет тройку разрешений.</a:t>
            </a:r>
          </a:p>
        </p:txBody>
      </p:sp>
      <p:sp>
        <p:nvSpPr>
          <p:cNvPr id="6" name="Заголовок 3"/>
          <p:cNvSpPr txBox="1">
            <a:spLocks/>
          </p:cNvSpPr>
          <p:nvPr/>
        </p:nvSpPr>
        <p:spPr>
          <a:xfrm>
            <a:off x="2940495" y="538594"/>
            <a:ext cx="5893112" cy="71920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Числовые режимы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485099"/>
              </p:ext>
            </p:extLst>
          </p:nvPr>
        </p:nvGraphicFramePr>
        <p:xfrm>
          <a:off x="3481431" y="2586816"/>
          <a:ext cx="3875714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401">
                  <a:extLst>
                    <a:ext uri="{9D8B030D-6E8A-4147-A177-3AD203B41FA5}">
                      <a16:colId xmlns:a16="http://schemas.microsoft.com/office/drawing/2014/main" val="1449166024"/>
                    </a:ext>
                  </a:extLst>
                </a:gridCol>
                <a:gridCol w="2102313">
                  <a:extLst>
                    <a:ext uri="{9D8B030D-6E8A-4147-A177-3AD203B41FA5}">
                      <a16:colId xmlns:a16="http://schemas.microsoft.com/office/drawing/2014/main" val="39237877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Число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Режим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76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0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---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5394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1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--</a:t>
                      </a:r>
                      <a:r>
                        <a:rPr lang="en-US" sz="1800" dirty="0" smtClean="0">
                          <a:latin typeface="TT Hoves" panose="02000503030000020004"/>
                        </a:rPr>
                        <a:t>x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5288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2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T Hoves" panose="02000503030000020004"/>
                        </a:rPr>
                        <a:t>-w-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568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3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T Hoves" panose="02000503030000020004"/>
                        </a:rPr>
                        <a:t>-</a:t>
                      </a:r>
                      <a:r>
                        <a:rPr lang="en-US" sz="1800" dirty="0" err="1" smtClean="0">
                          <a:latin typeface="TT Hoves" panose="02000503030000020004"/>
                        </a:rPr>
                        <a:t>wx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9754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T Hoves" panose="02000503030000020004"/>
                        </a:rPr>
                        <a:t>r--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681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T Hoves" panose="02000503030000020004"/>
                        </a:rPr>
                        <a:t>r-x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557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TT Hoves" panose="02000503030000020004"/>
                        </a:rPr>
                        <a:t>rw</a:t>
                      </a:r>
                      <a:r>
                        <a:rPr lang="en-US" sz="1800" dirty="0" smtClean="0">
                          <a:latin typeface="TT Hoves" panose="02000503030000020004"/>
                        </a:rPr>
                        <a:t>-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378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TT Hoves" panose="02000503030000020004"/>
                        </a:rPr>
                        <a:t>rwx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758633"/>
                  </a:ext>
                </a:extLst>
              </a:tr>
            </a:tbl>
          </a:graphicData>
        </a:graphic>
      </p:graphicFrame>
      <p:sp>
        <p:nvSpPr>
          <p:cNvPr id="8" name="Текст 4"/>
          <p:cNvSpPr txBox="1">
            <a:spLocks/>
          </p:cNvSpPr>
          <p:nvPr/>
        </p:nvSpPr>
        <p:spPr>
          <a:xfrm>
            <a:off x="356686" y="310835"/>
            <a:ext cx="3022240" cy="455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ru-RU" sz="1200" smtClean="0">
                <a:latin typeface="TT Hoves" panose="02000503030000020004"/>
              </a:rPr>
              <a:t>Тема 2. Администрирование </a:t>
            </a:r>
            <a:r>
              <a:rPr lang="en-US" sz="1200" smtClean="0">
                <a:latin typeface="TT Hoves" panose="02000503030000020004"/>
              </a:rPr>
              <a:t>Linux</a:t>
            </a:r>
            <a:endParaRPr lang="en-US" sz="120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45741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3"/>
          <p:cNvSpPr>
            <a:spLocks noGrp="1"/>
          </p:cNvSpPr>
          <p:nvPr>
            <p:ph type="ctrTitle"/>
          </p:nvPr>
        </p:nvSpPr>
        <p:spPr>
          <a:xfrm>
            <a:off x="3465483" y="653302"/>
            <a:ext cx="5200616" cy="702068"/>
          </a:xfrm>
        </p:spPr>
        <p:txBody>
          <a:bodyPr>
            <a:normAutofit fontScale="90000"/>
          </a:bodyPr>
          <a:lstStyle/>
          <a:p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suid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,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sgid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 </a:t>
            </a:r>
            <a:r>
              <a:rPr lang="ru-RU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и 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sticky bit </a:t>
            </a:r>
            <a:endParaRPr lang="ru-RU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0"/>
          </p:nvPr>
        </p:nvSpPr>
        <p:spPr>
          <a:xfrm>
            <a:off x="313597" y="4527728"/>
            <a:ext cx="11504388" cy="1322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 smtClean="0">
                <a:solidFill>
                  <a:schemeClr val="accent1"/>
                </a:solidFill>
                <a:latin typeface="TT Hoves" panose="02000503030000020004"/>
              </a:rPr>
              <a:t>Set User Identifier (</a:t>
            </a:r>
            <a:r>
              <a:rPr lang="en-US" sz="1800" b="1" dirty="0" err="1" smtClean="0">
                <a:solidFill>
                  <a:schemeClr val="accent1"/>
                </a:solidFill>
                <a:latin typeface="TT Hoves" panose="02000503030000020004"/>
              </a:rPr>
              <a:t>suid</a:t>
            </a:r>
            <a:r>
              <a:rPr lang="en-US" sz="1800" b="1" dirty="0" smtClean="0">
                <a:solidFill>
                  <a:schemeClr val="accent1"/>
                </a:solidFill>
                <a:latin typeface="TT Hoves" panose="02000503030000020004"/>
              </a:rPr>
              <a:t>)</a:t>
            </a:r>
            <a:br>
              <a:rPr lang="en-US" sz="1800" b="1" dirty="0" smtClean="0">
                <a:solidFill>
                  <a:schemeClr val="accent1"/>
                </a:solidFill>
                <a:latin typeface="TT Hoves" panose="02000503030000020004"/>
              </a:rPr>
            </a:br>
            <a:r>
              <a:rPr lang="ru-RU" sz="1800" dirty="0" smtClean="0">
                <a:latin typeface="TT Hoves" panose="02000503030000020004"/>
              </a:rPr>
              <a:t>даёт </a:t>
            </a:r>
            <a:r>
              <a:rPr lang="ru-RU" sz="1800" dirty="0">
                <a:latin typeface="TT Hoves" panose="02000503030000020004"/>
              </a:rPr>
              <a:t>возможность на время выполнения файла (запущенного им процесса) </a:t>
            </a:r>
            <a:r>
              <a:rPr lang="ru-RU" sz="1800" dirty="0" smtClean="0">
                <a:latin typeface="TT Hoves" panose="02000503030000020004"/>
              </a:rPr>
              <a:t>непривилегированному </a:t>
            </a:r>
            <a:r>
              <a:rPr lang="ru-RU" sz="1800" dirty="0">
                <a:latin typeface="TT Hoves" panose="02000503030000020004"/>
              </a:rPr>
              <a:t>пользователю получить права пользователя – владельца </a:t>
            </a:r>
            <a:r>
              <a:rPr lang="ru-RU" sz="1800" dirty="0" smtClean="0">
                <a:latin typeface="TT Hoves" panose="02000503030000020004"/>
              </a:rPr>
              <a:t>файла</a:t>
            </a:r>
            <a:r>
              <a:rPr lang="en-US" sz="1800" dirty="0" smtClean="0"/>
              <a:t>.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4294967295"/>
          </p:nvPr>
        </p:nvSpPr>
        <p:spPr>
          <a:xfrm>
            <a:off x="10147300" y="61817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13597" y="1355370"/>
            <a:ext cx="11504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T Hoves" panose="02000503030000020004"/>
              </a:rPr>
              <a:t>Есть достаточно много программ и файлов, которые должны принадлежать пользователю </a:t>
            </a:r>
            <a:r>
              <a:rPr lang="ru-RU" dirty="0" err="1">
                <a:latin typeface="TT Hoves" panose="02000503030000020004"/>
              </a:rPr>
              <a:t>root</a:t>
            </a:r>
            <a:r>
              <a:rPr lang="ru-RU" dirty="0">
                <a:latin typeface="TT Hoves" panose="02000503030000020004"/>
              </a:rPr>
              <a:t> и в то же время которые простые пользователи должны иметь возможность выполнять</a:t>
            </a:r>
            <a:r>
              <a:rPr lang="en-US" dirty="0"/>
              <a:t>. </a:t>
            </a:r>
            <a:r>
              <a:rPr lang="ru-RU" dirty="0">
                <a:latin typeface="TT Hoves" panose="02000503030000020004"/>
              </a:rPr>
              <a:t>Для этого и нужны SUID и SGID</a:t>
            </a:r>
            <a:r>
              <a:rPr lang="en-US" dirty="0"/>
              <a:t>.</a:t>
            </a:r>
            <a:endParaRPr lang="ru-RU" dirty="0">
              <a:latin typeface="TT Hoves" panose="02000503030000020004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13597" y="2333357"/>
            <a:ext cx="117826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TT Hoves" panose="02000503030000020004"/>
              </a:rPr>
              <a:t>Set </a:t>
            </a:r>
            <a:r>
              <a:rPr lang="en-US" b="1" dirty="0" smtClean="0">
                <a:solidFill>
                  <a:schemeClr val="accent1"/>
                </a:solidFill>
                <a:latin typeface="TT Hoves" panose="02000503030000020004"/>
              </a:rPr>
              <a:t>Group </a:t>
            </a:r>
            <a:r>
              <a:rPr lang="en-US" b="1" dirty="0">
                <a:solidFill>
                  <a:schemeClr val="accent1"/>
                </a:solidFill>
                <a:latin typeface="TT Hoves" panose="02000503030000020004"/>
              </a:rPr>
              <a:t>Identifier (</a:t>
            </a:r>
            <a:r>
              <a:rPr lang="en-US" b="1" dirty="0" err="1" smtClean="0">
                <a:solidFill>
                  <a:schemeClr val="accent1"/>
                </a:solidFill>
                <a:latin typeface="TT Hoves" panose="02000503030000020004"/>
              </a:rPr>
              <a:t>sgid</a:t>
            </a:r>
            <a:r>
              <a:rPr lang="en-US" b="1" dirty="0" smtClean="0">
                <a:solidFill>
                  <a:schemeClr val="accent1"/>
                </a:solidFill>
                <a:latin typeface="TT Hoves" panose="02000503030000020004"/>
              </a:rPr>
              <a:t>)</a:t>
            </a:r>
            <a:endParaRPr lang="en-US" dirty="0" smtClean="0">
              <a:latin typeface="TT Hoves" panose="02000503030000020004"/>
            </a:endParaRPr>
          </a:p>
          <a:p>
            <a:pPr>
              <a:buClr>
                <a:schemeClr val="accent1"/>
              </a:buClr>
            </a:pPr>
            <a:r>
              <a:rPr lang="ru-RU" dirty="0" smtClean="0">
                <a:latin typeface="TT Hoves" panose="02000503030000020004"/>
              </a:rPr>
              <a:t>аналогичен </a:t>
            </a:r>
            <a:r>
              <a:rPr lang="ru-RU" dirty="0" err="1">
                <a:latin typeface="TT Hoves" panose="02000503030000020004"/>
              </a:rPr>
              <a:t>suid</a:t>
            </a:r>
            <a:r>
              <a:rPr lang="ru-RU" dirty="0">
                <a:latin typeface="TT Hoves" panose="02000503030000020004"/>
              </a:rPr>
              <a:t>, но устанавливаются права </a:t>
            </a:r>
            <a:r>
              <a:rPr lang="ru-RU" dirty="0" smtClean="0">
                <a:latin typeface="TT Hoves" panose="02000503030000020004"/>
              </a:rPr>
              <a:t>группы </a:t>
            </a:r>
            <a:r>
              <a:rPr lang="ru-RU" dirty="0">
                <a:latin typeface="TT Hoves" panose="02000503030000020004"/>
              </a:rPr>
              <a:t>– владельца файла. Также все файлы, создаваемые в каталоге с установленным </a:t>
            </a:r>
            <a:r>
              <a:rPr lang="ru-RU" dirty="0" err="1">
                <a:latin typeface="TT Hoves" panose="02000503030000020004"/>
              </a:rPr>
              <a:t>sgid</a:t>
            </a:r>
            <a:r>
              <a:rPr lang="ru-RU" dirty="0">
                <a:latin typeface="TT Hoves" panose="02000503030000020004"/>
              </a:rPr>
              <a:t>,</a:t>
            </a:r>
            <a:r>
              <a:rPr lang="ru-RU" b="1" dirty="0">
                <a:latin typeface="TT Hoves" panose="02000503030000020004"/>
              </a:rPr>
              <a:t> </a:t>
            </a:r>
            <a:r>
              <a:rPr lang="ru-RU" dirty="0">
                <a:latin typeface="TT Hoves" panose="02000503030000020004"/>
              </a:rPr>
              <a:t>будут получать идентификатор группы – владельца каталога, а не владельца файла.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13597" y="3588343"/>
            <a:ext cx="116519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  <a:latin typeface="TT Hoves" panose="02000503030000020004"/>
              </a:rPr>
              <a:t>Sticky bit </a:t>
            </a:r>
            <a:endParaRPr lang="en-US" dirty="0" smtClean="0">
              <a:latin typeface="TT Hoves" panose="02000503030000020004"/>
            </a:endParaRPr>
          </a:p>
          <a:p>
            <a:pPr>
              <a:buClr>
                <a:schemeClr val="accent1"/>
              </a:buClr>
            </a:pPr>
            <a:r>
              <a:rPr lang="ru-RU" dirty="0" smtClean="0">
                <a:latin typeface="TT Hoves" panose="02000503030000020004"/>
              </a:rPr>
              <a:t>при </a:t>
            </a:r>
            <a:r>
              <a:rPr lang="ru-RU" dirty="0">
                <a:latin typeface="TT Hoves" panose="02000503030000020004"/>
              </a:rPr>
              <a:t>использовании пользователь сможет удалить файл, только если будет является владельцем этого файла или владельцем каталога, в котором содержится файл.</a:t>
            </a:r>
            <a:endParaRPr lang="ru-RU" b="1" dirty="0">
              <a:latin typeface="TT Hoves" panose="02000503030000020004"/>
            </a:endParaRPr>
          </a:p>
        </p:txBody>
      </p:sp>
      <p:sp>
        <p:nvSpPr>
          <p:cNvPr id="11" name="Текст 4"/>
          <p:cNvSpPr txBox="1">
            <a:spLocks/>
          </p:cNvSpPr>
          <p:nvPr/>
        </p:nvSpPr>
        <p:spPr>
          <a:xfrm>
            <a:off x="356686" y="310835"/>
            <a:ext cx="3022240" cy="455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ru-RU" sz="1200" smtClean="0">
                <a:latin typeface="TT Hoves" panose="02000503030000020004"/>
              </a:rPr>
              <a:t>Тема 2. Администрирование </a:t>
            </a:r>
            <a:r>
              <a:rPr lang="en-US" sz="1200" smtClean="0">
                <a:latin typeface="TT Hoves" panose="02000503030000020004"/>
              </a:rPr>
              <a:t>Linux</a:t>
            </a:r>
            <a:endParaRPr lang="en-US" sz="120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71733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3798932" y="205437"/>
            <a:ext cx="5464629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Установка 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Linux</a:t>
            </a:r>
            <a:endParaRPr lang="ru-RU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sp>
        <p:nvSpPr>
          <p:cNvPr id="5" name="Текст 8"/>
          <p:cNvSpPr>
            <a:spLocks noGrp="1"/>
          </p:cNvSpPr>
          <p:nvPr>
            <p:ph type="body" sz="quarter" idx="4294967295"/>
          </p:nvPr>
        </p:nvSpPr>
        <p:spPr>
          <a:xfrm>
            <a:off x="940433" y="1440785"/>
            <a:ext cx="10210800" cy="11296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Рассмотрим основные моменты установки </a:t>
            </a:r>
            <a:r>
              <a:rPr lang="en-US" sz="1800" dirty="0"/>
              <a:t>Linux </a:t>
            </a:r>
            <a:r>
              <a:rPr lang="ru-RU" sz="1800" dirty="0">
                <a:latin typeface="TT Hoves" panose="02000503030000020004"/>
              </a:rPr>
              <a:t>на примере дистрибутива </a:t>
            </a:r>
            <a:r>
              <a:rPr lang="en-US" sz="1800" dirty="0" err="1"/>
              <a:t>Debian</a:t>
            </a:r>
            <a:r>
              <a:rPr lang="en-US" sz="1800" dirty="0"/>
              <a:t>. </a:t>
            </a:r>
            <a:r>
              <a:rPr lang="ru-RU" sz="1800" dirty="0">
                <a:latin typeface="TT Hoves" panose="02000503030000020004"/>
              </a:rPr>
              <a:t>Процесс установки многих других дистрибутивов практически идентичен.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041" y="2570477"/>
            <a:ext cx="7767583" cy="1988423"/>
          </a:xfrm>
          <a:prstGeom prst="rect">
            <a:avLst/>
          </a:prstGeom>
        </p:spPr>
      </p:pic>
      <p:sp>
        <p:nvSpPr>
          <p:cNvPr id="7" name="Текст 8"/>
          <p:cNvSpPr txBox="1">
            <a:spLocks/>
          </p:cNvSpPr>
          <p:nvPr/>
        </p:nvSpPr>
        <p:spPr>
          <a:xfrm>
            <a:off x="940433" y="4937482"/>
            <a:ext cx="10210800" cy="1129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lang="ru-RU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ru-RU" dirty="0" smtClean="0">
                <a:latin typeface="TT Hoves" panose="02000503030000020004"/>
              </a:rPr>
              <a:t>В процессе установки нам предложат выбрать язык</a:t>
            </a:r>
            <a:r>
              <a:rPr lang="ru-RU" dirty="0">
                <a:latin typeface="TT Hoves" panose="02000503030000020004"/>
              </a:rPr>
              <a:t> </a:t>
            </a:r>
            <a:r>
              <a:rPr lang="ru-RU" dirty="0" smtClean="0">
                <a:latin typeface="TT Hoves" panose="02000503030000020004"/>
              </a:rPr>
              <a:t>и регион, а также придумать надежный пароль для обычных пользователей и суперпользователя. </a:t>
            </a:r>
            <a:endParaRPr lang="ru-RU" dirty="0">
              <a:latin typeface="TT Hoves" panose="02000503030000020004"/>
            </a:endParaRP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356686" y="328252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 </a:t>
            </a:r>
            <a:r>
              <a:rPr lang="en-US" sz="1200" dirty="0">
                <a:solidFill>
                  <a:srgbClr val="212121"/>
                </a:solidFill>
                <a:latin typeface="TT Hoves" panose="02000503030000020004"/>
              </a:rPr>
              <a:t>Linux</a:t>
            </a:r>
            <a:endParaRPr lang="ru-RU" sz="1200" dirty="0">
              <a:solidFill>
                <a:srgbClr val="212121"/>
              </a:solidFill>
              <a:latin typeface="TT Hoves" panose="02000503030000020004"/>
            </a:endParaRPr>
          </a:p>
          <a:p>
            <a:pPr marL="0" indent="0">
              <a:buNone/>
            </a:pP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02894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3"/>
          <p:cNvSpPr>
            <a:spLocks noGrp="1"/>
          </p:cNvSpPr>
          <p:nvPr>
            <p:ph type="title"/>
          </p:nvPr>
        </p:nvSpPr>
        <p:spPr>
          <a:xfrm>
            <a:off x="4988429" y="444819"/>
            <a:ext cx="6878284" cy="711285"/>
          </a:xfrm>
        </p:spPr>
        <p:txBody>
          <a:bodyPr>
            <a:normAutofit/>
          </a:bodyPr>
          <a:lstStyle/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Umask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sp>
        <p:nvSpPr>
          <p:cNvPr id="10" name="Текст 1"/>
          <p:cNvSpPr>
            <a:spLocks noGrp="1"/>
          </p:cNvSpPr>
          <p:nvPr>
            <p:ph type="body" sz="half" idx="2"/>
          </p:nvPr>
        </p:nvSpPr>
        <p:spPr>
          <a:xfrm>
            <a:off x="4988429" y="1400100"/>
            <a:ext cx="6327609" cy="3334734"/>
          </a:xfrm>
        </p:spPr>
        <p:txBody>
          <a:bodyPr>
            <a:noAutofit/>
          </a:bodyPr>
          <a:lstStyle/>
          <a:p>
            <a:pPr marL="342900" indent="-342900" algn="just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Когда процесс создает новый файл, он указывает, какие права доступа нужно задать для данного файла. Зачастую запрашиваются права 0666 (чтение и запись всеми), что дает больше разрешений, чем необходимо в большинстве случаев. </a:t>
            </a:r>
            <a:r>
              <a:rPr lang="ru-RU" sz="1800" dirty="0" smtClean="0">
                <a:latin typeface="TT Hoves" panose="02000503030000020004"/>
              </a:rPr>
              <a:t>Система </a:t>
            </a:r>
            <a:r>
              <a:rPr lang="ru-RU" sz="1800" dirty="0">
                <a:latin typeface="TT Hoves" panose="02000503030000020004"/>
              </a:rPr>
              <a:t>использует значение </a:t>
            </a:r>
            <a:r>
              <a:rPr lang="ru-RU" sz="1800" dirty="0" err="1">
                <a:latin typeface="TT Hoves" panose="02000503030000020004"/>
              </a:rPr>
              <a:t>umask</a:t>
            </a:r>
            <a:r>
              <a:rPr lang="ru-RU" sz="1800" dirty="0">
                <a:latin typeface="TT Hoves" panose="02000503030000020004"/>
              </a:rPr>
              <a:t> чтобы понизить изначально задаваемые разрешения на что-то более разумное и безопасное</a:t>
            </a:r>
            <a:r>
              <a:rPr lang="ru-RU" sz="1800" dirty="0" smtClean="0">
                <a:latin typeface="TT Hoves" panose="02000503030000020004"/>
              </a:rPr>
              <a:t>.</a:t>
            </a:r>
            <a:endParaRPr lang="en-US" sz="1800" dirty="0" smtClean="0"/>
          </a:p>
          <a:p>
            <a:pPr marL="342900" indent="-342900" algn="just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В </a:t>
            </a:r>
            <a:r>
              <a:rPr lang="ru-RU" sz="1800" dirty="0" err="1">
                <a:latin typeface="TT Hoves" panose="02000503030000020004"/>
              </a:rPr>
              <a:t>Linux</a:t>
            </a:r>
            <a:r>
              <a:rPr lang="ru-RU" sz="1800" dirty="0">
                <a:latin typeface="TT Hoves" panose="02000503030000020004"/>
              </a:rPr>
              <a:t>-системах значением по умолчанию для </a:t>
            </a:r>
            <a:r>
              <a:rPr lang="ru-RU" sz="1800" dirty="0" err="1">
                <a:latin typeface="TT Hoves" panose="02000503030000020004"/>
              </a:rPr>
              <a:t>umask</a:t>
            </a:r>
            <a:r>
              <a:rPr lang="ru-RU" sz="1800" dirty="0">
                <a:latin typeface="TT Hoves" panose="02000503030000020004"/>
              </a:rPr>
              <a:t> является </a:t>
            </a:r>
            <a:r>
              <a:rPr lang="ru-RU" sz="1800" dirty="0" smtClean="0">
                <a:latin typeface="TT Hoves" panose="02000503030000020004"/>
              </a:rPr>
              <a:t>0022</a:t>
            </a:r>
            <a:r>
              <a:rPr lang="en-US" sz="1800" dirty="0">
                <a:latin typeface="TT Hoves" panose="02000503030000020004"/>
              </a:rPr>
              <a:t>.</a:t>
            </a:r>
            <a:endParaRPr lang="ru-RU" sz="1800" dirty="0">
              <a:latin typeface="TT Hoves" panose="02000503030000020004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108" y="4978830"/>
            <a:ext cx="3524250" cy="1152525"/>
          </a:xfrm>
          <a:prstGeom prst="rect">
            <a:avLst/>
          </a:prstGeom>
        </p:spPr>
      </p:pic>
      <p:sp>
        <p:nvSpPr>
          <p:cNvPr id="7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356686" y="310835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58849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356687" y="769003"/>
            <a:ext cx="5312594" cy="1077214"/>
          </a:xfrm>
        </p:spPr>
        <p:txBody>
          <a:bodyPr>
            <a:noAutofit/>
          </a:bodyPr>
          <a:lstStyle/>
          <a:p>
            <a:pPr algn="just">
              <a:lnSpc>
                <a:spcPct val="140000"/>
              </a:lnSpc>
              <a:spcAft>
                <a:spcPts val="0"/>
              </a:spcAft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Switching user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sp>
        <p:nvSpPr>
          <p:cNvPr id="10" name="Текст 2"/>
          <p:cNvSpPr>
            <a:spLocks noGrp="1"/>
          </p:cNvSpPr>
          <p:nvPr>
            <p:ph type="body" sz="half" idx="2"/>
          </p:nvPr>
        </p:nvSpPr>
        <p:spPr>
          <a:xfrm>
            <a:off x="356686" y="2210166"/>
            <a:ext cx="6858773" cy="4210290"/>
          </a:xfrm>
        </p:spPr>
        <p:txBody>
          <a:bodyPr>
            <a:normAutofit/>
          </a:bodyPr>
          <a:lstStyle/>
          <a:p>
            <a:pPr marL="452438" indent="-452438" algn="just">
              <a:lnSpc>
                <a:spcPct val="14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Утилита </a:t>
            </a:r>
            <a:r>
              <a:rPr lang="ru-RU" sz="1800" b="1" dirty="0" err="1">
                <a:latin typeface="TT Hoves" panose="02000503030000020004"/>
              </a:rPr>
              <a:t>su</a:t>
            </a:r>
            <a:r>
              <a:rPr lang="ru-RU" sz="1800" dirty="0">
                <a:latin typeface="TT Hoves" panose="02000503030000020004"/>
              </a:rPr>
              <a:t> (</a:t>
            </a:r>
            <a:r>
              <a:rPr lang="ru-RU" sz="1800" dirty="0" err="1">
                <a:latin typeface="TT Hoves" panose="02000503030000020004"/>
              </a:rPr>
              <a:t>switch</a:t>
            </a:r>
            <a:r>
              <a:rPr lang="ru-RU" sz="1800" dirty="0">
                <a:latin typeface="TT Hoves" panose="02000503030000020004"/>
              </a:rPr>
              <a:t> </a:t>
            </a:r>
            <a:r>
              <a:rPr lang="ru-RU" sz="1800" dirty="0" err="1">
                <a:latin typeface="TT Hoves" panose="02000503030000020004"/>
              </a:rPr>
              <a:t>user</a:t>
            </a:r>
            <a:r>
              <a:rPr lang="ru-RU" sz="1800" dirty="0">
                <a:latin typeface="TT Hoves" panose="02000503030000020004"/>
              </a:rPr>
              <a:t>) есть практически во всех системах, и она позволяет </a:t>
            </a:r>
            <a:r>
              <a:rPr lang="ru-RU" sz="1800" dirty="0" smtClean="0">
                <a:latin typeface="TT Hoves" panose="02000503030000020004"/>
              </a:rPr>
              <a:t>перейти </a:t>
            </a:r>
            <a:r>
              <a:rPr lang="ru-RU" sz="1800" dirty="0">
                <a:latin typeface="TT Hoves" panose="02000503030000020004"/>
              </a:rPr>
              <a:t>за </a:t>
            </a:r>
            <a:r>
              <a:rPr lang="ru-RU" sz="1800" dirty="0" err="1">
                <a:latin typeface="TT Hoves" panose="02000503030000020004"/>
              </a:rPr>
              <a:t>root</a:t>
            </a:r>
            <a:r>
              <a:rPr lang="ru-RU" sz="1800" dirty="0">
                <a:latin typeface="TT Hoves" panose="02000503030000020004"/>
              </a:rPr>
              <a:t> </a:t>
            </a:r>
            <a:r>
              <a:rPr lang="ru-RU" sz="1800" dirty="0" smtClean="0">
                <a:latin typeface="TT Hoves" panose="02000503030000020004"/>
              </a:rPr>
              <a:t>или </a:t>
            </a:r>
            <a:r>
              <a:rPr lang="ru-RU" sz="1800" dirty="0">
                <a:latin typeface="TT Hoves" panose="02000503030000020004"/>
              </a:rPr>
              <a:t>другого пользователя, </a:t>
            </a:r>
            <a:r>
              <a:rPr lang="ru-RU" sz="1800" dirty="0" smtClean="0">
                <a:latin typeface="TT Hoves" panose="02000503030000020004"/>
              </a:rPr>
              <a:t>зная его пароль.</a:t>
            </a:r>
            <a:r>
              <a:rPr lang="en-US" sz="1800" dirty="0" smtClean="0">
                <a:latin typeface="TT Hoves" panose="02000503030000020004"/>
              </a:rPr>
              <a:t> </a:t>
            </a:r>
            <a:endParaRPr lang="ru-RU" sz="1800" dirty="0" smtClean="0">
              <a:latin typeface="TT Hoves" panose="02000503030000020004"/>
            </a:endParaRPr>
          </a:p>
          <a:p>
            <a:pPr marL="452438" indent="-452438" algn="just">
              <a:lnSpc>
                <a:spcPct val="14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ru-RU" sz="1800" dirty="0" smtClean="0">
                <a:latin typeface="TT Hoves" panose="02000503030000020004"/>
              </a:rPr>
              <a:t>Все </a:t>
            </a:r>
            <a:r>
              <a:rPr lang="ru-RU" sz="1800" dirty="0">
                <a:latin typeface="TT Hoves" panose="02000503030000020004"/>
              </a:rPr>
              <a:t>команды, которые выполняются через </a:t>
            </a:r>
            <a:r>
              <a:rPr lang="ru-RU" sz="1800" dirty="0" err="1">
                <a:latin typeface="TT Hoves" panose="02000503030000020004"/>
              </a:rPr>
              <a:t>sudo</a:t>
            </a:r>
            <a:r>
              <a:rPr lang="ru-RU" sz="1800" dirty="0">
                <a:latin typeface="TT Hoves" panose="02000503030000020004"/>
              </a:rPr>
              <a:t> </a:t>
            </a:r>
            <a:r>
              <a:rPr lang="ru-RU" sz="1800" dirty="0" err="1">
                <a:latin typeface="TT Hoves" panose="02000503030000020004"/>
              </a:rPr>
              <a:t>логируются</a:t>
            </a:r>
            <a:r>
              <a:rPr lang="ru-RU" sz="1800" dirty="0">
                <a:latin typeface="TT Hoves" panose="02000503030000020004"/>
              </a:rPr>
              <a:t> в </a:t>
            </a:r>
            <a:r>
              <a:rPr lang="ru-RU" sz="1800" dirty="0">
                <a:solidFill>
                  <a:srgbClr val="FF0000"/>
                </a:solidFill>
                <a:latin typeface="TT Hoves" panose="02000503030000020004"/>
              </a:rPr>
              <a:t>/</a:t>
            </a:r>
            <a:r>
              <a:rPr lang="ru-RU" sz="1800" dirty="0" err="1">
                <a:solidFill>
                  <a:srgbClr val="FF0000"/>
                </a:solidFill>
                <a:latin typeface="TT Hoves" panose="02000503030000020004"/>
              </a:rPr>
              <a:t>var</a:t>
            </a:r>
            <a:r>
              <a:rPr lang="ru-RU" sz="1800" dirty="0">
                <a:solidFill>
                  <a:srgbClr val="FF0000"/>
                </a:solidFill>
                <a:latin typeface="TT Hoves" panose="02000503030000020004"/>
              </a:rPr>
              <a:t>/</a:t>
            </a:r>
            <a:r>
              <a:rPr lang="ru-RU" sz="1800" dirty="0" err="1">
                <a:solidFill>
                  <a:srgbClr val="FF0000"/>
                </a:solidFill>
                <a:latin typeface="TT Hoves" panose="02000503030000020004"/>
              </a:rPr>
              <a:t>log</a:t>
            </a:r>
            <a:r>
              <a:rPr lang="ru-RU" sz="1800" dirty="0">
                <a:solidFill>
                  <a:srgbClr val="FF0000"/>
                </a:solidFill>
                <a:latin typeface="TT Hoves" panose="02000503030000020004"/>
              </a:rPr>
              <a:t>/auth.log</a:t>
            </a:r>
            <a:r>
              <a:rPr lang="ru-RU" sz="1800" dirty="0" smtClean="0">
                <a:latin typeface="TT Hoves" panose="02000503030000020004"/>
              </a:rPr>
              <a:t>.</a:t>
            </a:r>
            <a:endParaRPr lang="ru-RU" sz="1800" dirty="0">
              <a:latin typeface="TT Hoves" panose="02000503030000020004"/>
            </a:endParaRPr>
          </a:p>
        </p:txBody>
      </p:sp>
      <p:pic>
        <p:nvPicPr>
          <p:cNvPr id="24" name="Рисунок 23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1" r="18721"/>
          <a:stretch>
            <a:fillRect/>
          </a:stretch>
        </p:blipFill>
        <p:spPr/>
      </p:pic>
      <p:sp>
        <p:nvSpPr>
          <p:cNvPr id="9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356686" y="310835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27424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9" name="Заголовок 3"/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711285"/>
          </a:xfrm>
        </p:spPr>
        <p:txBody>
          <a:bodyPr>
            <a:normAutofit/>
          </a:bodyPr>
          <a:lstStyle/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Sudo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sp>
        <p:nvSpPr>
          <p:cNvPr id="10" name="Текст 2"/>
          <p:cNvSpPr txBox="1">
            <a:spLocks/>
          </p:cNvSpPr>
          <p:nvPr/>
        </p:nvSpPr>
        <p:spPr>
          <a:xfrm>
            <a:off x="4971012" y="2191545"/>
            <a:ext cx="6721364" cy="984815"/>
          </a:xfrm>
          <a:prstGeom prst="rect">
            <a:avLst/>
          </a:prstGeom>
        </p:spPr>
        <p:txBody>
          <a:bodyPr/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6088" indent="-446088" algn="just">
              <a:buFont typeface="Wingdings" panose="05000000000000000000" pitchFamily="2" charset="2"/>
              <a:buChar char="v"/>
            </a:pPr>
            <a:r>
              <a:rPr lang="ru-RU" sz="1800" dirty="0" smtClean="0">
                <a:latin typeface="TT Hoves" panose="02000503030000020004" pitchFamily="2" charset="-52"/>
              </a:rPr>
              <a:t>Для</a:t>
            </a:r>
            <a:r>
              <a:rPr lang="en-US" sz="1800" dirty="0">
                <a:latin typeface="TT Hoves" panose="02000503030000020004" pitchFamily="2" charset="-52"/>
              </a:rPr>
              <a:t> </a:t>
            </a:r>
            <a:r>
              <a:rPr lang="ru-RU" sz="1800" dirty="0" smtClean="0">
                <a:latin typeface="TT Hoves" panose="02000503030000020004" pitchFamily="2" charset="-52"/>
              </a:rPr>
              <a:t>того, чтобы пользователь мог выполнять команды от имени суперпользователя, его нужно добавить в группу «</a:t>
            </a:r>
            <a:r>
              <a:rPr lang="en-US" sz="1800" dirty="0" err="1" smtClean="0">
                <a:solidFill>
                  <a:srgbClr val="FF0000"/>
                </a:solidFill>
                <a:latin typeface="TT Hoves" panose="02000503030000020004" pitchFamily="2" charset="-52"/>
              </a:rPr>
              <a:t>sudo</a:t>
            </a:r>
            <a:r>
              <a:rPr lang="ru-RU" sz="1800" dirty="0" smtClean="0">
                <a:latin typeface="TT Hoves" panose="02000503030000020004" pitchFamily="2" charset="-52"/>
              </a:rPr>
              <a:t>».</a:t>
            </a:r>
            <a:endParaRPr lang="ru-RU" sz="1800" dirty="0">
              <a:latin typeface="TT Hoves" panose="02000503030000020004" pitchFamily="2" charset="-52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971012" y="3275013"/>
            <a:ext cx="6615527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indent="452438"/>
            <a:r>
              <a:rPr lang="en-US" dirty="0" smtClean="0">
                <a:latin typeface="TT Hoves" panose="02000503030000020004" pitchFamily="2" charset="-52"/>
              </a:rPr>
              <a:t>$</a:t>
            </a:r>
            <a:r>
              <a:rPr lang="en-US" dirty="0" err="1" smtClean="0">
                <a:latin typeface="TT Hoves" panose="02000503030000020004" pitchFamily="2" charset="-52"/>
              </a:rPr>
              <a:t>usermod</a:t>
            </a:r>
            <a:r>
              <a:rPr lang="en-US" dirty="0" smtClean="0">
                <a:latin typeface="TT Hoves" panose="02000503030000020004" pitchFamily="2" charset="-52"/>
              </a:rPr>
              <a:t> –</a:t>
            </a:r>
            <a:r>
              <a:rPr lang="en-US" dirty="0" err="1" smtClean="0">
                <a:latin typeface="TT Hoves" panose="02000503030000020004" pitchFamily="2" charset="-52"/>
              </a:rPr>
              <a:t>aG</a:t>
            </a:r>
            <a:r>
              <a:rPr lang="en-US" dirty="0" smtClean="0">
                <a:latin typeface="TT Hoves" panose="02000503030000020004" pitchFamily="2" charset="-52"/>
              </a:rPr>
              <a:t> </a:t>
            </a:r>
            <a:r>
              <a:rPr lang="en-US" dirty="0" err="1" smtClean="0">
                <a:latin typeface="TT Hoves" panose="02000503030000020004" pitchFamily="2" charset="-52"/>
              </a:rPr>
              <a:t>sudo</a:t>
            </a:r>
            <a:r>
              <a:rPr lang="en-US" dirty="0" smtClean="0">
                <a:latin typeface="TT Hoves" panose="02000503030000020004" pitchFamily="2" charset="-52"/>
              </a:rPr>
              <a:t> </a:t>
            </a:r>
            <a:r>
              <a:rPr lang="ru-RU" dirty="0" err="1" smtClean="0">
                <a:latin typeface="TT Hoves" panose="02000503030000020004" pitchFamily="2" charset="-52"/>
              </a:rPr>
              <a:t>имя_пользователя</a:t>
            </a:r>
            <a:endParaRPr lang="ru-RU" dirty="0">
              <a:latin typeface="TT Hoves" panose="02000503030000020004" pitchFamily="2" charset="-52"/>
            </a:endParaRPr>
          </a:p>
        </p:txBody>
      </p:sp>
      <p:sp>
        <p:nvSpPr>
          <p:cNvPr id="12" name="Текст 2"/>
          <p:cNvSpPr txBox="1">
            <a:spLocks/>
          </p:cNvSpPr>
          <p:nvPr/>
        </p:nvSpPr>
        <p:spPr>
          <a:xfrm>
            <a:off x="4971012" y="3865515"/>
            <a:ext cx="6878284" cy="823576"/>
          </a:xfrm>
          <a:prstGeom prst="rect">
            <a:avLst/>
          </a:prstGeom>
        </p:spPr>
        <p:txBody>
          <a:bodyPr/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6088" indent="-446088" algn="just">
              <a:buFont typeface="Wingdings" panose="05000000000000000000" pitchFamily="2" charset="2"/>
              <a:buChar char="v"/>
            </a:pPr>
            <a:r>
              <a:rPr lang="ru-RU" sz="1800" dirty="0" smtClean="0">
                <a:latin typeface="TT Hoves" panose="02000503030000020004" pitchFamily="2" charset="-52"/>
              </a:rPr>
              <a:t>Команда </a:t>
            </a:r>
            <a:r>
              <a:rPr lang="ru-RU" sz="1800" b="1" dirty="0" err="1">
                <a:latin typeface="TT Hoves" panose="02000503030000020004" pitchFamily="2" charset="-52"/>
              </a:rPr>
              <a:t>sudo</a:t>
            </a:r>
            <a:r>
              <a:rPr lang="ru-RU" sz="1800" dirty="0">
                <a:latin typeface="TT Hoves" panose="02000503030000020004" pitchFamily="2" charset="-52"/>
              </a:rPr>
              <a:t> позволяет выполнять разовые команды с привилегиями </a:t>
            </a:r>
            <a:r>
              <a:rPr lang="ru-RU" sz="1800" dirty="0" smtClean="0">
                <a:latin typeface="TT Hoves" panose="02000503030000020004" pitchFamily="2" charset="-52"/>
              </a:rPr>
              <a:t>суперпользователя </a:t>
            </a:r>
            <a:r>
              <a:rPr lang="ru-RU" sz="1800" dirty="0">
                <a:latin typeface="TT Hoves" panose="02000503030000020004" pitchFamily="2" charset="-52"/>
              </a:rPr>
              <a:t>без необходимости создавать новую </a:t>
            </a:r>
            <a:r>
              <a:rPr lang="ru-RU" sz="1800" dirty="0" smtClean="0">
                <a:latin typeface="TT Hoves" panose="02000503030000020004" pitchFamily="2" charset="-52"/>
              </a:rPr>
              <a:t>оболочку</a:t>
            </a:r>
            <a:r>
              <a:rPr lang="en-US" sz="1800" dirty="0">
                <a:latin typeface="TT Hoves" panose="02000503030000020004" pitchFamily="2" charset="-52"/>
              </a:rPr>
              <a:t>.</a:t>
            </a:r>
            <a:endParaRPr lang="ru-RU" sz="1800" b="1" dirty="0">
              <a:latin typeface="TT Hoves" panose="02000503030000020004" pitchFamily="2" charset="-52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356686" y="310835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solidFill>
                  <a:schemeClr val="bg1"/>
                </a:solidFill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solidFill>
                  <a:schemeClr val="bg1"/>
                </a:solidFill>
                <a:latin typeface="TT Hoves" panose="02000503030000020004"/>
              </a:rPr>
              <a:t> Linux</a:t>
            </a:r>
            <a:endParaRPr lang="ru-RU" sz="1200" dirty="0">
              <a:solidFill>
                <a:schemeClr val="bg1"/>
              </a:solidFill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57033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356686" y="769003"/>
            <a:ext cx="6088719" cy="769865"/>
          </a:xfrm>
        </p:spPr>
        <p:txBody>
          <a:bodyPr>
            <a:normAutofit/>
          </a:bodyPr>
          <a:lstStyle/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Sudoers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sp>
        <p:nvSpPr>
          <p:cNvPr id="10" name="Текст 2"/>
          <p:cNvSpPr>
            <a:spLocks noGrp="1"/>
          </p:cNvSpPr>
          <p:nvPr>
            <p:ph type="body" sz="half" idx="2"/>
          </p:nvPr>
        </p:nvSpPr>
        <p:spPr>
          <a:xfrm>
            <a:off x="356686" y="1542551"/>
            <a:ext cx="7120866" cy="451509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40000"/>
              </a:lnSpc>
              <a:spcAft>
                <a:spcPts val="0"/>
              </a:spcAft>
              <a:buNone/>
            </a:pPr>
            <a:r>
              <a:rPr lang="ru-RU" sz="1800" dirty="0">
                <a:latin typeface="TT Hoves" panose="02000503030000020004"/>
              </a:rPr>
              <a:t>В</a:t>
            </a:r>
            <a:r>
              <a:rPr lang="en-US" sz="1800" dirty="0"/>
              <a:t> </a:t>
            </a:r>
            <a:r>
              <a:rPr lang="ru-RU" sz="1800" b="1" dirty="0" err="1">
                <a:latin typeface="TT Hoves" panose="02000503030000020004"/>
              </a:rPr>
              <a:t>sudoers</a:t>
            </a:r>
            <a:r>
              <a:rPr lang="ru-RU" sz="1800" dirty="0">
                <a:latin typeface="TT Hoves" panose="02000503030000020004"/>
              </a:rPr>
              <a:t> хранится список пользователей, с указанием того, </a:t>
            </a:r>
            <a:r>
              <a:rPr lang="ru-RU" sz="1800" dirty="0" smtClean="0">
                <a:latin typeface="TT Hoves" panose="02000503030000020004"/>
              </a:rPr>
              <a:t>что они могут выполнять</a:t>
            </a:r>
            <a:r>
              <a:rPr lang="en-US" sz="1800" dirty="0" smtClean="0"/>
              <a:t>.</a:t>
            </a:r>
            <a:r>
              <a:rPr lang="ru-RU" sz="1800" dirty="0" smtClean="0">
                <a:latin typeface="TT Hoves" panose="02000503030000020004"/>
              </a:rPr>
              <a:t> Для редактирования</a:t>
            </a:r>
            <a:r>
              <a:rPr lang="en-US" sz="1800" dirty="0" smtClean="0"/>
              <a:t> </a:t>
            </a:r>
            <a:r>
              <a:rPr lang="ru-RU" sz="1800" dirty="0" smtClean="0">
                <a:latin typeface="TT Hoves" panose="02000503030000020004"/>
              </a:rPr>
              <a:t>файла</a:t>
            </a:r>
            <a:r>
              <a:rPr lang="en-US" sz="1800" dirty="0" smtClean="0">
                <a:latin typeface="TT Hoves" panose="02000503030000020004"/>
              </a:rPr>
              <a:t> </a:t>
            </a:r>
            <a:r>
              <a:rPr lang="en-US" sz="1800" dirty="0" err="1" smtClean="0">
                <a:latin typeface="TT Hoves" panose="02000503030000020004"/>
              </a:rPr>
              <a:t>sudoers</a:t>
            </a:r>
            <a:r>
              <a:rPr lang="en-US" sz="1800" dirty="0" smtClean="0">
                <a:latin typeface="TT Hoves" panose="02000503030000020004"/>
              </a:rPr>
              <a:t> </a:t>
            </a:r>
            <a:r>
              <a:rPr lang="ru-RU" sz="1800" dirty="0" smtClean="0">
                <a:latin typeface="TT Hoves" panose="02000503030000020004"/>
              </a:rPr>
              <a:t>нужно</a:t>
            </a:r>
            <a:r>
              <a:rPr lang="en-US" sz="1800" dirty="0" smtClean="0"/>
              <a:t> </a:t>
            </a:r>
            <a:r>
              <a:rPr lang="ru-RU" sz="1800" dirty="0" smtClean="0">
                <a:latin typeface="TT Hoves" panose="02000503030000020004"/>
              </a:rPr>
              <a:t>пользоваться командой</a:t>
            </a:r>
            <a:r>
              <a:rPr lang="en-US" sz="1800" dirty="0" smtClean="0">
                <a:latin typeface="TT Hoves" panose="02000503030000020004"/>
              </a:rPr>
              <a:t> </a:t>
            </a:r>
            <a:r>
              <a:rPr lang="ru-RU" sz="1800" dirty="0" smtClean="0">
                <a:latin typeface="TT Hoves" panose="02000503030000020004"/>
              </a:rPr>
              <a:t>«</a:t>
            </a:r>
            <a:r>
              <a:rPr lang="en-US" sz="1800" dirty="0" err="1" smtClean="0">
                <a:latin typeface="TT Hoves" panose="02000503030000020004"/>
              </a:rPr>
              <a:t>visudo</a:t>
            </a:r>
            <a:r>
              <a:rPr lang="ru-RU" sz="1800" dirty="0" smtClean="0">
                <a:latin typeface="TT Hoves" panose="02000503030000020004"/>
              </a:rPr>
              <a:t>»</a:t>
            </a:r>
            <a:r>
              <a:rPr lang="en-US" sz="1800" dirty="0" smtClean="0">
                <a:latin typeface="TT Hoves" panose="02000503030000020004"/>
              </a:rPr>
              <a:t>.</a:t>
            </a:r>
            <a:endParaRPr lang="ru-RU" sz="1800" dirty="0" smtClean="0">
              <a:latin typeface="TT Hoves" panose="02000503030000020004"/>
            </a:endParaRPr>
          </a:p>
          <a:p>
            <a:pPr marL="285750" indent="-285750" algn="just">
              <a:lnSpc>
                <a:spcPct val="14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rgbClr val="FF0000"/>
                </a:solidFill>
                <a:latin typeface="TT Hoves" panose="02000503030000020004"/>
              </a:rPr>
              <a:t>r</a:t>
            </a:r>
            <a:r>
              <a:rPr lang="en-US" sz="1800" b="1" dirty="0" smtClean="0">
                <a:solidFill>
                  <a:srgbClr val="FF0000"/>
                </a:solidFill>
                <a:latin typeface="TT Hoves" panose="02000503030000020004"/>
              </a:rPr>
              <a:t>oot  ALL = (ALL:ALL) ALL</a:t>
            </a:r>
          </a:p>
          <a:p>
            <a:pPr marL="0" indent="0" algn="just">
              <a:lnSpc>
                <a:spcPct val="140000"/>
              </a:lnSpc>
              <a:spcAft>
                <a:spcPts val="0"/>
              </a:spcAft>
              <a:buNone/>
            </a:pPr>
            <a:r>
              <a:rPr lang="ru-RU" sz="1800" dirty="0" smtClean="0">
                <a:latin typeface="TT Hoves" panose="02000503030000020004"/>
              </a:rPr>
              <a:t>Данная строчка указывает на то</a:t>
            </a:r>
            <a:r>
              <a:rPr lang="en-US" sz="1800" dirty="0" smtClean="0">
                <a:latin typeface="TT Hoves" panose="02000503030000020004"/>
              </a:rPr>
              <a:t>,</a:t>
            </a:r>
            <a:r>
              <a:rPr lang="ru-RU" sz="1800" dirty="0" smtClean="0">
                <a:latin typeface="TT Hoves" panose="02000503030000020004"/>
              </a:rPr>
              <a:t> что пользователь </a:t>
            </a:r>
            <a:r>
              <a:rPr lang="en-US" sz="1800" dirty="0" smtClean="0">
                <a:latin typeface="TT Hoves" panose="02000503030000020004"/>
              </a:rPr>
              <a:t>root </a:t>
            </a:r>
            <a:r>
              <a:rPr lang="ru-RU" sz="1800" dirty="0" smtClean="0">
                <a:latin typeface="TT Hoves" panose="02000503030000020004"/>
              </a:rPr>
              <a:t>имеет неограниченные привилегии в системе.</a:t>
            </a:r>
            <a:endParaRPr lang="ru-RU" sz="1800" dirty="0">
              <a:latin typeface="TT Hoves" panose="02000503030000020004"/>
            </a:endParaRPr>
          </a:p>
          <a:p>
            <a:pPr marL="0" indent="0" algn="just">
              <a:lnSpc>
                <a:spcPct val="140000"/>
              </a:lnSpc>
              <a:spcAft>
                <a:spcPts val="0"/>
              </a:spcAft>
              <a:buNone/>
            </a:pPr>
            <a:endParaRPr lang="ru-RU" sz="1800" b="1" dirty="0" smtClean="0">
              <a:latin typeface="TT Hoves" panose="02000503030000020004"/>
            </a:endParaRPr>
          </a:p>
          <a:p>
            <a:pPr marL="285750" indent="-285750" algn="just">
              <a:lnSpc>
                <a:spcPct val="14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800" b="1" dirty="0" smtClean="0">
                <a:solidFill>
                  <a:srgbClr val="FF0000"/>
                </a:solidFill>
                <a:latin typeface="TT Hoves" panose="02000503030000020004"/>
              </a:rPr>
              <a:t>%</a:t>
            </a:r>
            <a:r>
              <a:rPr lang="en-US" sz="1800" b="1" dirty="0" err="1" smtClean="0">
                <a:solidFill>
                  <a:srgbClr val="FF0000"/>
                </a:solidFill>
                <a:latin typeface="TT Hoves" panose="02000503030000020004"/>
              </a:rPr>
              <a:t>sudo</a:t>
            </a:r>
            <a:r>
              <a:rPr lang="en-US" sz="1800" b="1" dirty="0" smtClean="0">
                <a:solidFill>
                  <a:srgbClr val="FF0000"/>
                </a:solidFill>
                <a:latin typeface="TT Hoves" panose="02000503030000020004"/>
              </a:rPr>
              <a:t> ALL </a:t>
            </a:r>
            <a:r>
              <a:rPr lang="en-US" sz="1800" b="1" dirty="0">
                <a:solidFill>
                  <a:srgbClr val="FF0000"/>
                </a:solidFill>
                <a:latin typeface="TT Hoves" panose="02000503030000020004"/>
              </a:rPr>
              <a:t>= (ALL:ALL) ALL</a:t>
            </a:r>
          </a:p>
          <a:p>
            <a:pPr marL="0" indent="0" algn="just">
              <a:lnSpc>
                <a:spcPct val="140000"/>
              </a:lnSpc>
              <a:spcAft>
                <a:spcPts val="0"/>
              </a:spcAft>
              <a:buNone/>
            </a:pPr>
            <a:r>
              <a:rPr lang="ru-RU" sz="1800" dirty="0" smtClean="0">
                <a:latin typeface="TT Hoves" panose="02000503030000020004"/>
              </a:rPr>
              <a:t>Указывает</a:t>
            </a:r>
            <a:r>
              <a:rPr lang="en-US" sz="1800" dirty="0" smtClean="0">
                <a:latin typeface="TT Hoves" panose="02000503030000020004"/>
              </a:rPr>
              <a:t> </a:t>
            </a:r>
            <a:r>
              <a:rPr lang="ru-RU" sz="1800" dirty="0" smtClean="0">
                <a:latin typeface="TT Hoves" panose="02000503030000020004"/>
              </a:rPr>
              <a:t>на то</a:t>
            </a:r>
            <a:r>
              <a:rPr lang="en-US" sz="1800" dirty="0" smtClean="0">
                <a:latin typeface="TT Hoves" panose="02000503030000020004"/>
              </a:rPr>
              <a:t>,</a:t>
            </a:r>
            <a:r>
              <a:rPr lang="ru-RU" sz="1800" dirty="0" smtClean="0">
                <a:latin typeface="TT Hoves" panose="02000503030000020004"/>
              </a:rPr>
              <a:t> что </a:t>
            </a:r>
            <a:r>
              <a:rPr lang="ru-RU" sz="1800" dirty="0">
                <a:latin typeface="TT Hoves" panose="02000503030000020004"/>
              </a:rPr>
              <a:t>пользователи в группе </a:t>
            </a:r>
            <a:r>
              <a:rPr lang="ru-RU" sz="1800" dirty="0" err="1">
                <a:latin typeface="TT Hoves" panose="02000503030000020004"/>
              </a:rPr>
              <a:t>sudo</a:t>
            </a:r>
            <a:r>
              <a:rPr lang="ru-RU" sz="1800" dirty="0">
                <a:latin typeface="TT Hoves" panose="02000503030000020004"/>
              </a:rPr>
              <a:t> имеют права на запуск любой </a:t>
            </a:r>
            <a:r>
              <a:rPr lang="ru-RU" sz="1800" dirty="0" smtClean="0">
                <a:latin typeface="TT Hoves" panose="02000503030000020004"/>
              </a:rPr>
              <a:t>команды.</a:t>
            </a: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r="80"/>
          <a:stretch>
            <a:fillRect/>
          </a:stretch>
        </p:blipFill>
        <p:spPr/>
      </p:pic>
      <p:sp>
        <p:nvSpPr>
          <p:cNvPr id="9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356686" y="310835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62201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C86C4A-87A2-4EA7-8949-E25E6B95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10" name="Текст 1">
            <a:extLst>
              <a:ext uri="{FF2B5EF4-FFF2-40B4-BE49-F238E27FC236}">
                <a16:creationId xmlns:a16="http://schemas.microsoft.com/office/drawing/2014/main" id="{8EDEAE04-707E-48D5-B5F6-05D204548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00419" y="1363625"/>
            <a:ext cx="7419469" cy="4880421"/>
          </a:xfrm>
        </p:spPr>
        <p:txBody>
          <a:bodyPr>
            <a:noAutofit/>
          </a:bodyPr>
          <a:lstStyle/>
          <a:p>
            <a:pPr algn="ctr">
              <a:lnSpc>
                <a:spcPct val="140000"/>
              </a:lnSpc>
              <a:spcAft>
                <a:spcPts val="0"/>
              </a:spcAft>
            </a:pPr>
            <a:r>
              <a:rPr lang="en-US" sz="2000" b="1" dirty="0">
                <a:solidFill>
                  <a:srgbClr val="FF0000"/>
                </a:solidFill>
                <a:latin typeface="TT Hoves" panose="02000503030000020004"/>
              </a:rPr>
              <a:t>root  ALL = (ALL:ALL) </a:t>
            </a:r>
            <a:r>
              <a:rPr lang="en-US" sz="2000" b="1" dirty="0" smtClean="0">
                <a:solidFill>
                  <a:srgbClr val="FF0000"/>
                </a:solidFill>
                <a:latin typeface="TT Hoves" panose="02000503030000020004"/>
              </a:rPr>
              <a:t>ALL</a:t>
            </a:r>
            <a:endParaRPr lang="en-US" sz="2000" b="1" dirty="0">
              <a:solidFill>
                <a:srgbClr val="FF0000"/>
              </a:solidFill>
              <a:latin typeface="TT Hoves" panose="02000503030000020004"/>
            </a:endParaRPr>
          </a:p>
          <a:p>
            <a:pPr marL="893763" indent="-452438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ru-RU" sz="1800" b="1" dirty="0" smtClean="0">
                <a:latin typeface="TT Hoves" panose="02000503030000020004"/>
              </a:rPr>
              <a:t>Первое </a:t>
            </a:r>
            <a:r>
              <a:rPr lang="ru-RU" sz="1800" b="1" dirty="0">
                <a:latin typeface="TT Hoves" panose="02000503030000020004"/>
              </a:rPr>
              <a:t>поле</a:t>
            </a:r>
            <a:r>
              <a:rPr lang="ru-RU" sz="1800" dirty="0">
                <a:latin typeface="TT Hoves" panose="02000503030000020004"/>
              </a:rPr>
              <a:t> показывает имя </a:t>
            </a:r>
            <a:r>
              <a:rPr lang="ru-RU" sz="1800" dirty="0" smtClean="0">
                <a:latin typeface="TT Hoves" panose="02000503030000020004"/>
              </a:rPr>
              <a:t>пользователя.</a:t>
            </a:r>
          </a:p>
          <a:p>
            <a:pPr marL="893763" indent="-452438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ru-RU" sz="1800" b="1" dirty="0">
                <a:latin typeface="TT Hoves" panose="02000503030000020004"/>
              </a:rPr>
              <a:t>Первое</a:t>
            </a:r>
            <a:r>
              <a:rPr lang="ru-RU" sz="1800" dirty="0">
                <a:latin typeface="TT Hoves" panose="02000503030000020004"/>
              </a:rPr>
              <a:t> </a:t>
            </a:r>
            <a:r>
              <a:rPr lang="ru-RU" sz="1800" b="1" dirty="0" smtClean="0">
                <a:latin typeface="TT Hoves" panose="02000503030000020004"/>
              </a:rPr>
              <a:t>ALL</a:t>
            </a:r>
            <a:r>
              <a:rPr lang="ru-RU" sz="1800" dirty="0" smtClean="0">
                <a:latin typeface="TT Hoves" panose="02000503030000020004"/>
              </a:rPr>
              <a:t> </a:t>
            </a:r>
            <a:r>
              <a:rPr lang="ru-RU" sz="1800" dirty="0">
                <a:latin typeface="TT Hoves" panose="02000503030000020004"/>
              </a:rPr>
              <a:t>означает, что данное правило применяется ко всем хостам</a:t>
            </a:r>
            <a:r>
              <a:rPr lang="ru-RU" sz="1800" dirty="0" smtClean="0">
                <a:latin typeface="TT Hoves" panose="02000503030000020004"/>
              </a:rPr>
              <a:t>.</a:t>
            </a:r>
          </a:p>
          <a:p>
            <a:pPr marL="893763" indent="-452438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ru-RU" sz="1800" b="1" dirty="0" smtClean="0">
                <a:latin typeface="TT Hoves" panose="02000503030000020004"/>
              </a:rPr>
              <a:t>Второе ALL</a:t>
            </a:r>
            <a:r>
              <a:rPr lang="ru-RU" sz="1800" dirty="0" smtClean="0">
                <a:latin typeface="TT Hoves" panose="02000503030000020004"/>
              </a:rPr>
              <a:t> </a:t>
            </a:r>
            <a:r>
              <a:rPr lang="ru-RU" sz="1800" dirty="0">
                <a:latin typeface="TT Hoves" panose="02000503030000020004"/>
              </a:rPr>
              <a:t>означает, что пользователь </a:t>
            </a:r>
            <a:r>
              <a:rPr lang="ru-RU" sz="1800" dirty="0" err="1">
                <a:latin typeface="TT Hoves" panose="02000503030000020004"/>
              </a:rPr>
              <a:t>root</a:t>
            </a:r>
            <a:r>
              <a:rPr lang="ru-RU" sz="1800" dirty="0">
                <a:latin typeface="TT Hoves" panose="02000503030000020004"/>
              </a:rPr>
              <a:t> может запускать команды от лица всех пользователей</a:t>
            </a:r>
            <a:r>
              <a:rPr lang="ru-RU" sz="1800" dirty="0" smtClean="0">
                <a:latin typeface="TT Hoves" panose="02000503030000020004"/>
              </a:rPr>
              <a:t>.</a:t>
            </a:r>
          </a:p>
          <a:p>
            <a:pPr marL="893763" indent="-452438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ru-RU" sz="1800" b="1" dirty="0" smtClean="0">
                <a:latin typeface="TT Hoves" panose="02000503030000020004"/>
              </a:rPr>
              <a:t>Третье ALL </a:t>
            </a:r>
            <a:r>
              <a:rPr lang="ru-RU" sz="1800" dirty="0">
                <a:latin typeface="TT Hoves" panose="02000503030000020004"/>
              </a:rPr>
              <a:t>означает, что пользователь </a:t>
            </a:r>
            <a:r>
              <a:rPr lang="ru-RU" sz="1800" dirty="0" err="1">
                <a:latin typeface="TT Hoves" panose="02000503030000020004"/>
              </a:rPr>
              <a:t>root</a:t>
            </a:r>
            <a:r>
              <a:rPr lang="ru-RU" sz="1800" dirty="0">
                <a:latin typeface="TT Hoves" panose="02000503030000020004"/>
              </a:rPr>
              <a:t> может запускать команды от лица всех групп</a:t>
            </a:r>
            <a:r>
              <a:rPr lang="ru-RU" sz="1800" dirty="0" smtClean="0">
                <a:latin typeface="TT Hoves" panose="02000503030000020004"/>
              </a:rPr>
              <a:t>.</a:t>
            </a:r>
          </a:p>
          <a:p>
            <a:pPr marL="893763" indent="-452438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ru-RU" sz="1800" b="1" dirty="0">
                <a:latin typeface="TT Hoves" panose="02000503030000020004"/>
              </a:rPr>
              <a:t>П</a:t>
            </a:r>
            <a:r>
              <a:rPr lang="ru-RU" sz="1800" b="1" dirty="0" smtClean="0">
                <a:latin typeface="TT Hoves" panose="02000503030000020004"/>
              </a:rPr>
              <a:t>оследнее ALL </a:t>
            </a:r>
            <a:r>
              <a:rPr lang="ru-RU" sz="1800" dirty="0">
                <a:latin typeface="TT Hoves" panose="02000503030000020004"/>
              </a:rPr>
              <a:t>означает, что данные правила применяются всем командам.</a:t>
            </a:r>
            <a:endParaRPr lang="ru-RU" sz="1800" dirty="0" smtClean="0">
              <a:latin typeface="TT Hoves" panose="02000503030000020004"/>
            </a:endParaRPr>
          </a:p>
          <a:p>
            <a:pPr marL="452438" indent="-452438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ru-RU" sz="1800" dirty="0" smtClean="0">
              <a:latin typeface="TT Hoves" panose="02000503030000020004"/>
            </a:endParaRPr>
          </a:p>
          <a:p>
            <a:pPr marL="452438" indent="-452438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endParaRPr lang="ru-RU" sz="2400" b="1" dirty="0"/>
          </a:p>
        </p:txBody>
      </p:sp>
      <p:sp>
        <p:nvSpPr>
          <p:cNvPr id="6" name="Заголовок 3"/>
          <p:cNvSpPr>
            <a:spLocks noGrp="1"/>
          </p:cNvSpPr>
          <p:nvPr>
            <p:ph type="title"/>
          </p:nvPr>
        </p:nvSpPr>
        <p:spPr>
          <a:xfrm>
            <a:off x="4971012" y="336781"/>
            <a:ext cx="6878284" cy="788632"/>
          </a:xfrm>
        </p:spPr>
        <p:txBody>
          <a:bodyPr>
            <a:normAutofit/>
          </a:bodyPr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Строки привилегий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356686" y="310835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43335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25</a:t>
            </a:fld>
            <a:endParaRPr lang="ru-RU"/>
          </a:p>
        </p:txBody>
      </p:sp>
      <p:sp>
        <p:nvSpPr>
          <p:cNvPr id="4" name="Заголовок 3"/>
          <p:cNvSpPr txBox="1">
            <a:spLocks/>
          </p:cNvSpPr>
          <p:nvPr/>
        </p:nvSpPr>
        <p:spPr>
          <a:xfrm>
            <a:off x="1630958" y="303032"/>
            <a:ext cx="9899191" cy="6287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Смена паролей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sp>
        <p:nvSpPr>
          <p:cNvPr id="5" name="Текст 2"/>
          <p:cNvSpPr txBox="1">
            <a:spLocks/>
          </p:cNvSpPr>
          <p:nvPr/>
        </p:nvSpPr>
        <p:spPr>
          <a:xfrm>
            <a:off x="578165" y="1011869"/>
            <a:ext cx="11119847" cy="969097"/>
          </a:xfrm>
          <a:prstGeom prst="rect">
            <a:avLst/>
          </a:prstGeom>
        </p:spPr>
        <p:txBody>
          <a:bodyPr/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6088" indent="-446088" algn="just">
              <a:buFont typeface="Wingdings" panose="05000000000000000000" pitchFamily="2" charset="2"/>
              <a:buChar char="v"/>
            </a:pPr>
            <a:r>
              <a:rPr lang="ru-RU" sz="1800" dirty="0" smtClean="0">
                <a:latin typeface="TT Hoves" panose="02000503030000020004"/>
              </a:rPr>
              <a:t>Смена </a:t>
            </a:r>
            <a:r>
              <a:rPr lang="ru-RU" sz="1800" dirty="0">
                <a:latin typeface="TT Hoves" panose="02000503030000020004"/>
              </a:rPr>
              <a:t>пароля выполняется с помощью утилиты </a:t>
            </a:r>
            <a:r>
              <a:rPr lang="ru-RU" sz="1800" b="1" dirty="0" err="1">
                <a:latin typeface="TT Hoves" panose="02000503030000020004"/>
              </a:rPr>
              <a:t>passwd</a:t>
            </a:r>
            <a:r>
              <a:rPr lang="ru-RU" sz="1800" dirty="0">
                <a:latin typeface="TT Hoves" panose="02000503030000020004"/>
              </a:rPr>
              <a:t>. О</a:t>
            </a:r>
            <a:r>
              <a:rPr lang="ru-RU" sz="1800" dirty="0" smtClean="0">
                <a:latin typeface="TT Hoves" panose="02000503030000020004"/>
              </a:rPr>
              <a:t>на </a:t>
            </a:r>
            <a:r>
              <a:rPr lang="ru-RU" sz="1800" dirty="0">
                <a:latin typeface="TT Hoves" panose="02000503030000020004"/>
              </a:rPr>
              <a:t>позволяет не только менять пароль, но и управлять сроком его жизни.</a:t>
            </a:r>
            <a:endParaRPr lang="ru-RU" sz="1800" b="1" dirty="0">
              <a:latin typeface="TT Hoves" panose="02000503030000020004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78165" y="1737514"/>
            <a:ext cx="1085709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indent="452438"/>
            <a:r>
              <a:rPr lang="en-US" dirty="0" smtClean="0">
                <a:latin typeface="TT Hoves" panose="02000503030000020004"/>
              </a:rPr>
              <a:t>$</a:t>
            </a:r>
            <a:r>
              <a:rPr lang="en-US" dirty="0" err="1" smtClean="0">
                <a:latin typeface="TT Hoves" panose="02000503030000020004"/>
              </a:rPr>
              <a:t>passwd</a:t>
            </a:r>
            <a:r>
              <a:rPr lang="en-US" dirty="0" smtClean="0">
                <a:latin typeface="TT Hoves" panose="02000503030000020004"/>
              </a:rPr>
              <a:t> [</a:t>
            </a:r>
            <a:r>
              <a:rPr lang="ru-RU" dirty="0" smtClean="0">
                <a:latin typeface="TT Hoves" panose="02000503030000020004"/>
              </a:rPr>
              <a:t>опции</a:t>
            </a:r>
            <a:r>
              <a:rPr lang="en-US" dirty="0" smtClean="0">
                <a:latin typeface="TT Hoves" panose="02000503030000020004"/>
              </a:rPr>
              <a:t>]</a:t>
            </a:r>
            <a:r>
              <a:rPr lang="ru-RU" dirty="0" smtClean="0">
                <a:latin typeface="TT Hoves" panose="02000503030000020004"/>
              </a:rPr>
              <a:t> пользовател</a:t>
            </a:r>
            <a:r>
              <a:rPr lang="ru-RU" dirty="0">
                <a:latin typeface="TT Hoves" panose="02000503030000020004"/>
              </a:rPr>
              <a:t>ь</a:t>
            </a: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760534"/>
              </p:ext>
            </p:extLst>
          </p:nvPr>
        </p:nvGraphicFramePr>
        <p:xfrm>
          <a:off x="1407224" y="2309299"/>
          <a:ext cx="9461728" cy="360875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3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2000884176"/>
                    </a:ext>
                  </a:extLst>
                </a:gridCol>
              </a:tblGrid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Опция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Описание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-d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 smtClean="0">
                          <a:latin typeface="TT Hoves" panose="02000503030000020004"/>
                        </a:rPr>
                        <a:t>Удалить пароль пользователя, после этого он не сможет войти</a:t>
                      </a:r>
                      <a:r>
                        <a:rPr lang="en-US" sz="1800" dirty="0" smtClean="0">
                          <a:latin typeface="TT Hoves" panose="02000503030000020004"/>
                        </a:rPr>
                        <a:t>.</a:t>
                      </a:r>
                      <a:endParaRPr lang="ru-RU" sz="1800" b="0" i="0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-e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 smtClean="0">
                          <a:latin typeface="TT Hoves" panose="02000503030000020004"/>
                        </a:rPr>
                        <a:t>Сделать пароль устаревшим</a:t>
                      </a:r>
                      <a:r>
                        <a:rPr lang="en-US" sz="1800" dirty="0" smtClean="0">
                          <a:latin typeface="TT Hoves" panose="02000503030000020004"/>
                        </a:rPr>
                        <a:t>.</a:t>
                      </a:r>
                      <a:endParaRPr lang="ru-RU" sz="1800" i="0" u="none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-</a:t>
                      </a:r>
                      <a:r>
                        <a:rPr lang="en-US" sz="1800" b="1" dirty="0" err="1" smtClean="0">
                          <a:latin typeface="TT Hoves" panose="02000503030000020004"/>
                        </a:rPr>
                        <a:t>i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 smtClean="0">
                          <a:latin typeface="TT Hoves" panose="02000503030000020004"/>
                        </a:rPr>
                        <a:t>Количество</a:t>
                      </a:r>
                      <a:r>
                        <a:rPr lang="ru-RU" sz="1800" baseline="0" dirty="0" smtClean="0">
                          <a:latin typeface="TT Hoves" panose="02000503030000020004"/>
                        </a:rPr>
                        <a:t> дней </a:t>
                      </a:r>
                      <a:r>
                        <a:rPr lang="ru-RU" sz="1800" dirty="0" smtClean="0">
                          <a:latin typeface="TT Hoves" panose="02000503030000020004"/>
                        </a:rPr>
                        <a:t>после того, как пароль устарел, по истечении которых отключить аккаунт, если пользователь не сменил пароль</a:t>
                      </a:r>
                      <a:r>
                        <a:rPr lang="en-US" sz="1800" dirty="0" smtClean="0">
                          <a:latin typeface="TT Hoves" panose="02000503030000020004"/>
                        </a:rPr>
                        <a:t>.</a:t>
                      </a:r>
                      <a:endParaRPr lang="ru-RU" sz="1800" i="0" u="none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-l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 smtClean="0">
                          <a:latin typeface="TT Hoves" panose="02000503030000020004"/>
                        </a:rPr>
                        <a:t>Запретить пользователю входить в систему.</a:t>
                      </a:r>
                      <a:endParaRPr lang="ru-RU" sz="1800" i="0" u="none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-n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 smtClean="0">
                          <a:latin typeface="TT Hoves" panose="02000503030000020004"/>
                        </a:rPr>
                        <a:t>Минимальное количество дней между сменами пароля.</a:t>
                      </a:r>
                      <a:endParaRPr lang="ru-RU" sz="1800" i="0" u="none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T Hoves" panose="02000503030000020004"/>
                        </a:rPr>
                        <a:t>-x</a:t>
                      </a:r>
                      <a:endParaRPr lang="ru-RU" sz="1800" b="1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 smtClean="0">
                          <a:latin typeface="TT Hoves" panose="02000503030000020004"/>
                        </a:rPr>
                        <a:t>Максимальное количество дней, пока пароль можно использовать.</a:t>
                      </a:r>
                      <a:endParaRPr lang="ru-RU" sz="1800" i="0" u="none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3067562"/>
                  </a:ext>
                </a:extLst>
              </a:tr>
            </a:tbl>
          </a:graphicData>
        </a:graphic>
      </p:graphicFrame>
      <p:sp>
        <p:nvSpPr>
          <p:cNvPr id="8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356686" y="310835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57311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/</a:t>
            </a:r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etc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/</a:t>
            </a:r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passwd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/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8" name="Текст 4"/>
          <p:cNvSpPr>
            <a:spLocks noGrp="1"/>
          </p:cNvSpPr>
          <p:nvPr>
            <p:ph type="body" sz="half" idx="2"/>
          </p:nvPr>
        </p:nvSpPr>
        <p:spPr>
          <a:xfrm>
            <a:off x="4892822" y="2324253"/>
            <a:ext cx="7034663" cy="2796386"/>
          </a:xfrm>
        </p:spPr>
        <p:txBody>
          <a:bodyPr>
            <a:noAutofit/>
          </a:bodyPr>
          <a:lstStyle/>
          <a:p>
            <a:pPr marL="285750" indent="-285750">
              <a:lnSpc>
                <a:spcPct val="110000"/>
              </a:lnSpc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ru-RU" sz="1800" dirty="0" smtClean="0">
                <a:latin typeface="TT Hoves" panose="02000503030000020004"/>
              </a:rPr>
              <a:t>Представляет </a:t>
            </a:r>
            <a:r>
              <a:rPr lang="ru-RU" sz="1800" dirty="0">
                <a:latin typeface="TT Hoves" panose="02000503030000020004"/>
              </a:rPr>
              <a:t>собой простую текстовую базу данных, которая содержит информацию обо всех учетных записях пользователей в системе</a:t>
            </a:r>
            <a:r>
              <a:rPr lang="ru-RU" sz="1800" dirty="0" smtClean="0">
                <a:latin typeface="TT Hoves" panose="02000503030000020004"/>
              </a:rPr>
              <a:t>.</a:t>
            </a:r>
            <a:endParaRPr lang="en-US" sz="1800" dirty="0" smtClean="0"/>
          </a:p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Обычно первая строка описывает пользователя </a:t>
            </a:r>
            <a:r>
              <a:rPr lang="ru-RU" sz="1800" b="1" dirty="0" err="1">
                <a:latin typeface="TT Hoves" panose="02000503030000020004"/>
              </a:rPr>
              <a:t>root</a:t>
            </a:r>
            <a:r>
              <a:rPr lang="ru-RU" sz="1800" dirty="0">
                <a:latin typeface="TT Hoves" panose="02000503030000020004"/>
              </a:rPr>
              <a:t>, за которым следуют системные и обычные учетные записи пользователей. Новые записи добавляются в конец файла</a:t>
            </a:r>
            <a:r>
              <a:rPr lang="ru-RU" sz="1800" dirty="0" smtClean="0">
                <a:latin typeface="TT Hoves" panose="02000503030000020004"/>
              </a:rPr>
              <a:t>.</a:t>
            </a:r>
            <a:endParaRPr lang="ru-RU" sz="1800" dirty="0">
              <a:latin typeface="TT Hoves" panose="02000503030000020004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356686" y="310835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 </a:t>
            </a:r>
            <a:r>
              <a:rPr lang="en-US" sz="1200" dirty="0" smtClean="0">
                <a:latin typeface="TT Hoves" panose="02000503030000020004"/>
              </a:rPr>
              <a:t>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00695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8" b="11548"/>
          <a:stretch>
            <a:fillRect/>
          </a:stretch>
        </p:blipFill>
        <p:spPr/>
      </p:pic>
      <p:sp>
        <p:nvSpPr>
          <p:cNvPr id="11" name="Текст 1">
            <a:extLst>
              <a:ext uri="{FF2B5EF4-FFF2-40B4-BE49-F238E27FC236}">
                <a16:creationId xmlns:a16="http://schemas.microsoft.com/office/drawing/2014/main" id="{8EDEAE04-707E-48D5-B5F6-05D204548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6686" y="1084499"/>
            <a:ext cx="7324826" cy="45459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>
                <a:latin typeface="TT Hoves" panose="02000503030000020004"/>
              </a:rPr>
              <a:t>Каждая строка файла /</a:t>
            </a:r>
            <a:r>
              <a:rPr lang="ru-RU" sz="1800" dirty="0" err="1">
                <a:latin typeface="TT Hoves" panose="02000503030000020004"/>
              </a:rPr>
              <a:t>etc</a:t>
            </a:r>
            <a:r>
              <a:rPr lang="ru-RU" sz="1800" dirty="0">
                <a:latin typeface="TT Hoves" panose="02000503030000020004"/>
              </a:rPr>
              <a:t>/</a:t>
            </a:r>
            <a:r>
              <a:rPr lang="ru-RU" sz="1800" dirty="0" err="1">
                <a:latin typeface="TT Hoves" panose="02000503030000020004"/>
              </a:rPr>
              <a:t>passwd</a:t>
            </a:r>
            <a:r>
              <a:rPr lang="ru-RU" sz="1800" dirty="0">
                <a:latin typeface="TT Hoves" panose="02000503030000020004"/>
              </a:rPr>
              <a:t> содержит семь полей: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en-US" sz="1800" b="1" dirty="0" smtClean="0">
                <a:latin typeface="TT Hoves" panose="02000503030000020004"/>
              </a:rPr>
              <a:t>Username</a:t>
            </a:r>
            <a:r>
              <a:rPr lang="en-US" sz="1800" dirty="0" smtClean="0">
                <a:latin typeface="TT Hoves" panose="02000503030000020004"/>
              </a:rPr>
              <a:t> - </a:t>
            </a:r>
            <a:r>
              <a:rPr lang="ru-RU" sz="1800" dirty="0" smtClean="0">
                <a:latin typeface="TT Hoves" panose="02000503030000020004"/>
              </a:rPr>
              <a:t>имя </a:t>
            </a:r>
            <a:r>
              <a:rPr lang="ru-RU" sz="1800" dirty="0">
                <a:latin typeface="TT Hoves" panose="02000503030000020004"/>
              </a:rPr>
              <a:t>учетной записи.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en-US" sz="1800" b="1" dirty="0" smtClean="0">
                <a:latin typeface="TT Hoves" panose="02000503030000020004"/>
              </a:rPr>
              <a:t>Password</a:t>
            </a:r>
            <a:r>
              <a:rPr lang="en-US" sz="1800" dirty="0" smtClean="0">
                <a:latin typeface="TT Hoves" panose="02000503030000020004"/>
              </a:rPr>
              <a:t> - </a:t>
            </a:r>
            <a:r>
              <a:rPr lang="ru-RU" sz="1800" dirty="0">
                <a:latin typeface="TT Hoves" panose="02000503030000020004"/>
              </a:rPr>
              <a:t>в</a:t>
            </a:r>
            <a:r>
              <a:rPr lang="ru-RU" sz="1800" dirty="0" smtClean="0">
                <a:latin typeface="TT Hoves" panose="02000503030000020004"/>
              </a:rPr>
              <a:t> </a:t>
            </a:r>
            <a:r>
              <a:rPr lang="ru-RU" sz="1800" dirty="0">
                <a:latin typeface="TT Hoves" panose="02000503030000020004"/>
              </a:rPr>
              <a:t>большинстве современных систем это поле имеет значение </a:t>
            </a:r>
            <a:r>
              <a:rPr lang="ru-RU" sz="1800" dirty="0" smtClean="0">
                <a:latin typeface="TT Hoves" panose="02000503030000020004"/>
              </a:rPr>
              <a:t>x, а </a:t>
            </a:r>
            <a:r>
              <a:rPr lang="ru-RU" sz="1800" dirty="0">
                <a:latin typeface="TT Hoves" panose="02000503030000020004"/>
              </a:rPr>
              <a:t>пароль пользователя сохраняется в файле /</a:t>
            </a:r>
            <a:r>
              <a:rPr lang="ru-RU" sz="1800" dirty="0" err="1">
                <a:latin typeface="TT Hoves" panose="02000503030000020004"/>
              </a:rPr>
              <a:t>etc</a:t>
            </a:r>
            <a:r>
              <a:rPr lang="ru-RU" sz="1800" dirty="0">
                <a:latin typeface="TT Hoves" panose="02000503030000020004"/>
              </a:rPr>
              <a:t>/</a:t>
            </a:r>
            <a:r>
              <a:rPr lang="ru-RU" sz="1800" dirty="0" err="1">
                <a:latin typeface="TT Hoves" panose="02000503030000020004"/>
              </a:rPr>
              <a:t>shadow</a:t>
            </a:r>
            <a:r>
              <a:rPr lang="ru-RU" sz="1800" dirty="0" smtClean="0">
                <a:latin typeface="TT Hoves" panose="02000503030000020004"/>
              </a:rPr>
              <a:t>.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en-US" sz="1800" b="1" dirty="0" smtClean="0">
                <a:latin typeface="TT Hoves" panose="02000503030000020004"/>
              </a:rPr>
              <a:t>UID</a:t>
            </a:r>
            <a:r>
              <a:rPr lang="en-US" sz="1800" dirty="0" smtClean="0">
                <a:latin typeface="TT Hoves" panose="02000503030000020004"/>
              </a:rPr>
              <a:t> - </a:t>
            </a:r>
            <a:r>
              <a:rPr lang="ru-RU" sz="1800" dirty="0" smtClean="0">
                <a:latin typeface="TT Hoves" panose="02000503030000020004"/>
              </a:rPr>
              <a:t>идентификатор пользователя.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en-US" sz="1800" b="1" dirty="0" smtClean="0">
                <a:latin typeface="TT Hoves" panose="02000503030000020004"/>
              </a:rPr>
              <a:t>GID</a:t>
            </a:r>
            <a:r>
              <a:rPr lang="en-US" sz="1800" dirty="0" smtClean="0">
                <a:latin typeface="TT Hoves" panose="02000503030000020004"/>
              </a:rPr>
              <a:t> - </a:t>
            </a:r>
            <a:r>
              <a:rPr lang="ru-RU" sz="1800" dirty="0" smtClean="0">
                <a:latin typeface="TT Hoves" panose="02000503030000020004"/>
              </a:rPr>
              <a:t>номер </a:t>
            </a:r>
            <a:r>
              <a:rPr lang="ru-RU" sz="1800" dirty="0">
                <a:latin typeface="TT Hoves" panose="02000503030000020004"/>
              </a:rPr>
              <a:t>идентификатора группы пользователя, относящийся к основной группе пользователя</a:t>
            </a:r>
            <a:r>
              <a:rPr lang="ru-RU" sz="1800" dirty="0" smtClean="0">
                <a:latin typeface="TT Hoves" panose="02000503030000020004"/>
              </a:rPr>
              <a:t>.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en-US" sz="1800" b="1" dirty="0" smtClean="0">
                <a:latin typeface="TT Hoves" panose="02000503030000020004"/>
              </a:rPr>
              <a:t>GECOS</a:t>
            </a:r>
            <a:r>
              <a:rPr lang="en-US" sz="1800" dirty="0" smtClean="0">
                <a:latin typeface="TT Hoves" panose="02000503030000020004"/>
              </a:rPr>
              <a:t> </a:t>
            </a:r>
            <a:r>
              <a:rPr lang="ru-RU" sz="1800" dirty="0" smtClean="0">
                <a:latin typeface="TT Hoves" panose="02000503030000020004"/>
              </a:rPr>
              <a:t>- полное </a:t>
            </a:r>
            <a:r>
              <a:rPr lang="ru-RU" sz="1800" dirty="0">
                <a:latin typeface="TT Hoves" panose="02000503030000020004"/>
              </a:rPr>
              <a:t>имя </a:t>
            </a:r>
            <a:r>
              <a:rPr lang="ru-RU" sz="1800" dirty="0" smtClean="0">
                <a:latin typeface="TT Hoves" panose="02000503030000020004"/>
              </a:rPr>
              <a:t>пользователя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en-US" sz="1800" b="1" dirty="0" smtClean="0">
                <a:latin typeface="TT Hoves" panose="02000503030000020004"/>
              </a:rPr>
              <a:t>Home directory </a:t>
            </a:r>
            <a:r>
              <a:rPr lang="en-US" sz="1800" dirty="0" smtClean="0">
                <a:latin typeface="TT Hoves" panose="02000503030000020004"/>
              </a:rPr>
              <a:t>- </a:t>
            </a:r>
            <a:r>
              <a:rPr lang="ru-RU" sz="1800" dirty="0" smtClean="0">
                <a:latin typeface="TT Hoves" panose="02000503030000020004"/>
              </a:rPr>
              <a:t>абсолютный </a:t>
            </a:r>
            <a:r>
              <a:rPr lang="ru-RU" sz="1800" dirty="0">
                <a:latin typeface="TT Hoves" panose="02000503030000020004"/>
              </a:rPr>
              <a:t>путь к домашнему каталогу пользователя</a:t>
            </a:r>
            <a:r>
              <a:rPr lang="ru-RU" sz="1800" dirty="0" smtClean="0">
                <a:latin typeface="TT Hoves" panose="02000503030000020004"/>
              </a:rPr>
              <a:t>.</a:t>
            </a:r>
          </a:p>
          <a:p>
            <a:pPr marL="342900" lvl="0" indent="-342900">
              <a:buFont typeface="Wingdings" panose="05000000000000000000" pitchFamily="2" charset="2"/>
              <a:buChar char="v"/>
            </a:pPr>
            <a:r>
              <a:rPr lang="en-US" sz="1800" b="1" dirty="0" smtClean="0">
                <a:latin typeface="TT Hoves" panose="02000503030000020004"/>
              </a:rPr>
              <a:t>Login shell </a:t>
            </a:r>
            <a:r>
              <a:rPr lang="ru-RU" sz="1800" dirty="0" smtClean="0">
                <a:latin typeface="TT Hoves" panose="02000503030000020004"/>
              </a:rPr>
              <a:t>- абсолютный </a:t>
            </a:r>
            <a:r>
              <a:rPr lang="ru-RU" sz="1800" dirty="0">
                <a:latin typeface="TT Hoves" panose="02000503030000020004"/>
              </a:rPr>
              <a:t>путь к оболочке входа </a:t>
            </a:r>
            <a:r>
              <a:rPr lang="ru-RU" sz="1800" dirty="0" smtClean="0">
                <a:latin typeface="TT Hoves" panose="02000503030000020004"/>
              </a:rPr>
              <a:t>пользователя.</a:t>
            </a:r>
          </a:p>
          <a:p>
            <a:pPr marL="342900" lvl="0" indent="-342900">
              <a:buFont typeface="+mj-lt"/>
              <a:buAutoNum type="arabicPeriod"/>
            </a:pPr>
            <a:endParaRPr lang="ru-RU" sz="1800" dirty="0">
              <a:latin typeface="TT Hoves" panose="02000503030000020004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27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>
                <a:latin typeface="TT Hoves" panose="02000503030000020004"/>
              </a:rPr>
              <a:t>Тема 2. Администрирование </a:t>
            </a:r>
            <a:r>
              <a:rPr lang="en-US" dirty="0">
                <a:latin typeface="TT Hoves" panose="02000503030000020004"/>
              </a:rPr>
              <a:t>Linux</a:t>
            </a:r>
            <a:endParaRPr lang="ru-RU" dirty="0">
              <a:latin typeface="TT Hoves" panose="02000503030000020004"/>
            </a:endParaRPr>
          </a:p>
          <a:p>
            <a:endParaRPr lang="ru-RU" dirty="0"/>
          </a:p>
        </p:txBody>
      </p:sp>
      <p:sp>
        <p:nvSpPr>
          <p:cNvPr id="9" name="Заголовок 3"/>
          <p:cNvSpPr>
            <a:spLocks noGrp="1"/>
          </p:cNvSpPr>
          <p:nvPr>
            <p:ph type="title"/>
          </p:nvPr>
        </p:nvSpPr>
        <p:spPr>
          <a:xfrm>
            <a:off x="4585975" y="381205"/>
            <a:ext cx="3651859" cy="733823"/>
          </a:xfrm>
        </p:spPr>
        <p:txBody>
          <a:bodyPr>
            <a:normAutofit/>
          </a:bodyPr>
          <a:lstStyle/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/</a:t>
            </a:r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etc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/</a:t>
            </a:r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passwd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/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13801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9" name="Заголовок 3"/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/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etc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/shadow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sp>
        <p:nvSpPr>
          <p:cNvPr id="10" name="Текст 4"/>
          <p:cNvSpPr>
            <a:spLocks noGrp="1"/>
          </p:cNvSpPr>
          <p:nvPr>
            <p:ph type="body" sz="half" idx="2"/>
          </p:nvPr>
        </p:nvSpPr>
        <p:spPr>
          <a:xfrm>
            <a:off x="4971012" y="2298128"/>
            <a:ext cx="7038108" cy="339727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ru-RU" sz="1800" b="1" dirty="0">
                <a:latin typeface="TT Hoves" panose="02000503030000020004"/>
                <a:cs typeface="Times New Roman" panose="02020603050405020304" pitchFamily="18" charset="0"/>
              </a:rPr>
              <a:t>/</a:t>
            </a:r>
            <a:r>
              <a:rPr lang="ru-RU" sz="1800" b="1" dirty="0" err="1" smtClean="0">
                <a:latin typeface="TT Hoves" panose="02000503030000020004"/>
                <a:cs typeface="Times New Roman" panose="02020603050405020304" pitchFamily="18" charset="0"/>
              </a:rPr>
              <a:t>etc</a:t>
            </a:r>
            <a:r>
              <a:rPr lang="ru-RU" sz="1800" b="1" dirty="0" smtClean="0">
                <a:latin typeface="TT Hoves" panose="02000503030000020004"/>
                <a:cs typeface="Times New Roman" panose="02020603050405020304" pitchFamily="18" charset="0"/>
              </a:rPr>
              <a:t>/</a:t>
            </a:r>
            <a:r>
              <a:rPr lang="ru-RU" sz="1800" b="1" dirty="0" err="1" smtClean="0">
                <a:latin typeface="TT Hoves" panose="02000503030000020004"/>
                <a:cs typeface="Times New Roman" panose="02020603050405020304" pitchFamily="18" charset="0"/>
              </a:rPr>
              <a:t>passwd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1800" dirty="0" smtClean="0">
                <a:latin typeface="TT Hoves" panose="02000503030000020004"/>
                <a:cs typeface="Times New Roman" panose="02020603050405020304" pitchFamily="18" charset="0"/>
              </a:rPr>
              <a:t>это </a:t>
            </a:r>
            <a:r>
              <a:rPr lang="ru-RU" sz="1800" dirty="0">
                <a:latin typeface="TT Hoves" panose="02000503030000020004"/>
              </a:rPr>
              <a:t>зашифрованный файл паролей, в котором хранится зашифрованная информация о паролях для учетных записей </a:t>
            </a:r>
            <a:r>
              <a:rPr lang="ru-RU" sz="1800" dirty="0" smtClean="0">
                <a:latin typeface="TT Hoves" panose="02000503030000020004"/>
              </a:rPr>
              <a:t>пользователей.</a:t>
            </a:r>
          </a:p>
          <a:p>
            <a:pPr marL="285750" indent="-285750">
              <a:lnSpc>
                <a:spcPct val="120000"/>
              </a:lnSpc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ru-RU" sz="1800" dirty="0" smtClean="0">
                <a:latin typeface="TT Hoves" panose="02000503030000020004"/>
              </a:rPr>
              <a:t>В </a:t>
            </a:r>
            <a:r>
              <a:rPr lang="ru-RU" sz="1800" dirty="0">
                <a:latin typeface="TT Hoves" panose="02000503030000020004"/>
              </a:rPr>
              <a:t>дополнение к хранению зашифрованного пароля файл </a:t>
            </a:r>
            <a:r>
              <a:rPr lang="ru-RU" sz="1800" b="1" dirty="0">
                <a:latin typeface="TT Hoves" panose="02000503030000020004"/>
              </a:rPr>
              <a:t>/</a:t>
            </a:r>
            <a:r>
              <a:rPr lang="ru-RU" sz="1800" b="1" dirty="0" err="1">
                <a:latin typeface="TT Hoves" panose="02000503030000020004"/>
              </a:rPr>
              <a:t>etc</a:t>
            </a:r>
            <a:r>
              <a:rPr lang="ru-RU" sz="1800" b="1" dirty="0">
                <a:latin typeface="TT Hoves" panose="02000503030000020004"/>
              </a:rPr>
              <a:t>/</a:t>
            </a:r>
            <a:r>
              <a:rPr lang="ru-RU" sz="1800" b="1" dirty="0" err="1">
                <a:latin typeface="TT Hoves" panose="02000503030000020004"/>
              </a:rPr>
              <a:t>shadow</a:t>
            </a:r>
            <a:r>
              <a:rPr lang="ru-RU" sz="1800" dirty="0">
                <a:latin typeface="TT Hoves" panose="02000503030000020004"/>
              </a:rPr>
              <a:t> хранит дополнительную информацию о сроке действия или истечении срока действия пароля</a:t>
            </a:r>
            <a:r>
              <a:rPr lang="ru-RU" sz="1800" dirty="0" smtClean="0">
                <a:latin typeface="TT Hoves" panose="02000503030000020004"/>
              </a:rPr>
              <a:t>.</a:t>
            </a:r>
            <a:endParaRPr lang="ru-RU" sz="1800" b="1" dirty="0">
              <a:latin typeface="TT Hoves" panose="02000503030000020004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356686" y="310835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solidFill>
                  <a:schemeClr val="bg1"/>
                </a:solidFill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solidFill>
                  <a:schemeClr val="bg1"/>
                </a:solidFill>
                <a:latin typeface="TT Hoves" panose="02000503030000020004"/>
              </a:rPr>
              <a:t> Linux</a:t>
            </a:r>
            <a:endParaRPr lang="ru-RU" sz="1200" dirty="0">
              <a:solidFill>
                <a:schemeClr val="bg1"/>
              </a:solidFill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81865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1"/>
          <p:cNvSpPr>
            <a:spLocks noGrp="1"/>
          </p:cNvSpPr>
          <p:nvPr>
            <p:ph type="body" sz="half" idx="4294967295"/>
          </p:nvPr>
        </p:nvSpPr>
        <p:spPr>
          <a:xfrm>
            <a:off x="242887" y="2669628"/>
            <a:ext cx="11706225" cy="349994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ru-RU" dirty="0">
                <a:latin typeface="TT Hoves" panose="02000503030000020004"/>
                <a:cs typeface="Times New Roman" panose="02020603050405020304" pitchFamily="18" charset="0"/>
              </a:rPr>
              <a:t>Как и 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smtClean="0">
                <a:latin typeface="TT Hoves" panose="02000503030000020004"/>
                <a:cs typeface="Times New Roman" panose="02020603050405020304" pitchFamily="18" charset="0"/>
              </a:rPr>
              <a:t>/</a:t>
            </a:r>
            <a:r>
              <a:rPr lang="ru-RU" b="1" dirty="0" err="1" smtClean="0">
                <a:latin typeface="TT Hoves" panose="02000503030000020004"/>
                <a:cs typeface="Times New Roman" panose="02020603050405020304" pitchFamily="18" charset="0"/>
              </a:rPr>
              <a:t>etc</a:t>
            </a:r>
            <a:r>
              <a:rPr lang="ru-RU" b="1" dirty="0" smtClean="0">
                <a:latin typeface="TT Hoves" panose="02000503030000020004"/>
                <a:cs typeface="Times New Roman" panose="02020603050405020304" pitchFamily="18" charset="0"/>
              </a:rPr>
              <a:t>/</a:t>
            </a:r>
            <a:r>
              <a:rPr lang="ru-RU" b="1" dirty="0" err="1" smtClean="0">
                <a:latin typeface="TT Hoves" panose="02000503030000020004"/>
                <a:cs typeface="Times New Roman" panose="02020603050405020304" pitchFamily="18" charset="0"/>
              </a:rPr>
              <a:t>passwd</a:t>
            </a:r>
            <a:r>
              <a:rPr lang="ru-RU" dirty="0">
                <a:latin typeface="TT Hoves" panose="02000503030000020004"/>
                <a:cs typeface="Times New Roman" panose="02020603050405020304" pitchFamily="18" charset="0"/>
              </a:rPr>
              <a:t>, каждая строка в</a:t>
            </a:r>
            <a:r>
              <a:rPr lang="ru-RU" b="1" dirty="0">
                <a:latin typeface="TT Hoves" panose="02000503030000020004"/>
                <a:cs typeface="Times New Roman" panose="02020603050405020304" pitchFamily="18" charset="0"/>
              </a:rPr>
              <a:t> /</a:t>
            </a:r>
            <a:r>
              <a:rPr lang="ru-RU" b="1" dirty="0" err="1">
                <a:latin typeface="TT Hoves" panose="02000503030000020004"/>
                <a:cs typeface="Times New Roman" panose="02020603050405020304" pitchFamily="18" charset="0"/>
              </a:rPr>
              <a:t>etc</a:t>
            </a:r>
            <a:r>
              <a:rPr lang="ru-RU" b="1" dirty="0">
                <a:latin typeface="TT Hoves" panose="02000503030000020004"/>
                <a:cs typeface="Times New Roman" panose="02020603050405020304" pitchFamily="18" charset="0"/>
              </a:rPr>
              <a:t>/</a:t>
            </a:r>
            <a:r>
              <a:rPr lang="ru-RU" b="1" dirty="0" err="1">
                <a:latin typeface="TT Hoves" panose="02000503030000020004"/>
                <a:cs typeface="Times New Roman" panose="02020603050405020304" pitchFamily="18" charset="0"/>
              </a:rPr>
              <a:t>shadow</a:t>
            </a:r>
            <a:r>
              <a:rPr lang="ru-RU" dirty="0">
                <a:latin typeface="TT Hoves" panose="02000503030000020004"/>
                <a:cs typeface="Times New Roman" panose="02020603050405020304" pitchFamily="18" charset="0"/>
              </a:rPr>
              <a:t> представляет информацию о пользователе. Строки состоят из различных стандартных полей, показанных ниже, каждое из которых разделено двоеточием: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ru-RU" dirty="0" smtClean="0">
                <a:latin typeface="TT Hoves" panose="02000503030000020004"/>
                <a:cs typeface="Times New Roman" panose="02020603050405020304" pitchFamily="18" charset="0"/>
              </a:rPr>
              <a:t>Имя пользователя.</a:t>
            </a:r>
            <a:endParaRPr lang="ru-RU" dirty="0">
              <a:latin typeface="TT Hoves" panose="02000503030000020004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  <a:cs typeface="Times New Roman" panose="02020603050405020304" pitchFamily="18" charset="0"/>
              </a:rPr>
              <a:t>Зашифрованный </a:t>
            </a:r>
            <a:r>
              <a:rPr lang="ru-RU" dirty="0" smtClean="0">
                <a:latin typeface="TT Hoves" panose="02000503030000020004"/>
                <a:cs typeface="Times New Roman" panose="02020603050405020304" pitchFamily="18" charset="0"/>
              </a:rPr>
              <a:t>пароль.</a:t>
            </a:r>
            <a:endParaRPr lang="ru-RU" dirty="0">
              <a:latin typeface="TT Hoves" panose="02000503030000020004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  <a:cs typeface="Times New Roman" panose="02020603050405020304" pitchFamily="18" charset="0"/>
              </a:rPr>
              <a:t>Количество дней, прошедших с 1 января 1970 г., когда последний раз меняли этот пароль.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ru-RU" dirty="0" smtClean="0">
                <a:latin typeface="TT Hoves" panose="02000503030000020004"/>
                <a:cs typeface="Times New Roman" panose="02020603050405020304" pitchFamily="18" charset="0"/>
              </a:rPr>
              <a:t>Количество дней </a:t>
            </a:r>
            <a:r>
              <a:rPr lang="ru-RU" dirty="0">
                <a:latin typeface="TT Hoves" panose="02000503030000020004"/>
                <a:cs typeface="Times New Roman" panose="02020603050405020304" pitchFamily="18" charset="0"/>
              </a:rPr>
              <a:t>до того, как пароль может быть </a:t>
            </a:r>
            <a:r>
              <a:rPr lang="ru-RU" dirty="0" smtClean="0">
                <a:latin typeface="TT Hoves" panose="02000503030000020004"/>
                <a:cs typeface="Times New Roman" panose="02020603050405020304" pitchFamily="18" charset="0"/>
              </a:rPr>
              <a:t>изменен.</a:t>
            </a:r>
            <a:endParaRPr lang="ru-RU" dirty="0">
              <a:latin typeface="TT Hoves" panose="02000503030000020004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ru-RU" dirty="0" smtClean="0">
                <a:latin typeface="TT Hoves" panose="02000503030000020004"/>
                <a:cs typeface="Times New Roman" panose="02020603050405020304" pitchFamily="18" charset="0"/>
              </a:rPr>
              <a:t>Количество </a:t>
            </a:r>
            <a:r>
              <a:rPr lang="ru-RU" dirty="0">
                <a:latin typeface="TT Hoves" panose="02000503030000020004"/>
                <a:cs typeface="Times New Roman" panose="02020603050405020304" pitchFamily="18" charset="0"/>
              </a:rPr>
              <a:t>дней, по истечении которых пароль необходимо </a:t>
            </a:r>
            <a:r>
              <a:rPr lang="ru-RU" dirty="0" smtClean="0">
                <a:latin typeface="TT Hoves" panose="02000503030000020004"/>
                <a:cs typeface="Times New Roman" panose="02020603050405020304" pitchFamily="18" charset="0"/>
              </a:rPr>
              <a:t>изменить.</a:t>
            </a:r>
            <a:endParaRPr lang="ru-RU" dirty="0">
              <a:latin typeface="TT Hoves" panose="02000503030000020004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  <a:cs typeface="Times New Roman" panose="02020603050405020304" pitchFamily="18" charset="0"/>
              </a:rPr>
              <a:t>За сколько дней до истечения срока действия пароля пользователь получает </a:t>
            </a:r>
            <a:r>
              <a:rPr lang="ru-RU" dirty="0" smtClean="0">
                <a:latin typeface="TT Hoves" panose="02000503030000020004"/>
                <a:cs typeface="Times New Roman" panose="02020603050405020304" pitchFamily="18" charset="0"/>
              </a:rPr>
              <a:t>предупреждение.</a:t>
            </a:r>
            <a:endParaRPr lang="ru-RU" dirty="0">
              <a:latin typeface="TT Hoves" panose="02000503030000020004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ru-RU" dirty="0" smtClean="0">
                <a:latin typeface="TT Hoves" panose="02000503030000020004"/>
                <a:cs typeface="Times New Roman" panose="02020603050405020304" pitchFamily="18" charset="0"/>
              </a:rPr>
              <a:t>Через сколько дней </a:t>
            </a:r>
            <a:r>
              <a:rPr lang="ru-RU" dirty="0">
                <a:latin typeface="TT Hoves" panose="02000503030000020004"/>
                <a:cs typeface="Times New Roman" panose="02020603050405020304" pitchFamily="18" charset="0"/>
              </a:rPr>
              <a:t>после истечения срока действия </a:t>
            </a:r>
            <a:r>
              <a:rPr lang="ru-RU" dirty="0" smtClean="0">
                <a:latin typeface="TT Hoves" panose="02000503030000020004"/>
                <a:cs typeface="Times New Roman" panose="02020603050405020304" pitchFamily="18" charset="0"/>
              </a:rPr>
              <a:t>пароля </a:t>
            </a:r>
            <a:r>
              <a:rPr lang="ru-RU" dirty="0">
                <a:latin typeface="TT Hoves" panose="02000503030000020004"/>
                <a:cs typeface="Times New Roman" panose="02020603050405020304" pitchFamily="18" charset="0"/>
              </a:rPr>
              <a:t>эта учетная запись будет </a:t>
            </a:r>
            <a:r>
              <a:rPr lang="ru-RU" dirty="0" smtClean="0">
                <a:latin typeface="TT Hoves" panose="02000503030000020004"/>
                <a:cs typeface="Times New Roman" panose="02020603050405020304" pitchFamily="18" charset="0"/>
              </a:rPr>
              <a:t>отключена.</a:t>
            </a:r>
            <a:endParaRPr lang="ru-RU" dirty="0">
              <a:latin typeface="TT Hoves" panose="02000503030000020004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  <a:cs typeface="Times New Roman" panose="02020603050405020304" pitchFamily="18" charset="0"/>
              </a:rPr>
              <a:t>Дней с 1 января 1970 г., когда эта учетная запись была </a:t>
            </a:r>
            <a:r>
              <a:rPr lang="ru-RU" dirty="0" smtClean="0">
                <a:latin typeface="TT Hoves" panose="02000503030000020004"/>
                <a:cs typeface="Times New Roman" panose="02020603050405020304" pitchFamily="18" charset="0"/>
              </a:rPr>
              <a:t>отключена.</a:t>
            </a:r>
            <a:endParaRPr lang="ru-RU" dirty="0">
              <a:latin typeface="TT Hoves" panose="02000503030000020004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  <a:cs typeface="Times New Roman" panose="02020603050405020304" pitchFamily="18" charset="0"/>
              </a:rPr>
              <a:t>Зарезервированное </a:t>
            </a:r>
            <a:r>
              <a:rPr lang="ru-RU" dirty="0" smtClean="0">
                <a:latin typeface="TT Hoves" panose="02000503030000020004"/>
                <a:cs typeface="Times New Roman" panose="02020603050405020304" pitchFamily="18" charset="0"/>
              </a:rPr>
              <a:t>поле.</a:t>
            </a:r>
            <a:endParaRPr lang="ru-RU" dirty="0">
              <a:latin typeface="TT Hoves" panose="02000503030000020004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987116"/>
            <a:ext cx="11706225" cy="1552575"/>
          </a:xfrm>
          <a:prstGeom prst="rect">
            <a:avLst/>
          </a:prstGeom>
        </p:spPr>
      </p:pic>
      <p:sp>
        <p:nvSpPr>
          <p:cNvPr id="5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356686" y="310835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  <p:sp>
        <p:nvSpPr>
          <p:cNvPr id="6" name="Заголовок 3"/>
          <p:cNvSpPr>
            <a:spLocks noGrp="1"/>
          </p:cNvSpPr>
          <p:nvPr>
            <p:ph type="title"/>
          </p:nvPr>
        </p:nvSpPr>
        <p:spPr>
          <a:xfrm>
            <a:off x="3603767" y="-10370"/>
            <a:ext cx="6878284" cy="1097927"/>
          </a:xfrm>
        </p:spPr>
        <p:txBody>
          <a:bodyPr>
            <a:normAutofit/>
          </a:bodyPr>
          <a:lstStyle/>
          <a:p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/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etc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/shadow</a:t>
            </a:r>
            <a:endParaRPr lang="ru-RU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37896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idx="1"/>
          </p:nvPr>
        </p:nvSpPr>
        <p:spPr/>
      </p:sp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356686" y="3012105"/>
            <a:ext cx="6220283" cy="1563338"/>
          </a:xfrm>
        </p:spPr>
        <p:txBody>
          <a:bodyPr>
            <a:normAutofit/>
          </a:bodyPr>
          <a:lstStyle/>
          <a:p>
            <a:pPr marL="714375" indent="-342900">
              <a:buNone/>
              <a:tabLst>
                <a:tab pos="1438275" algn="l"/>
              </a:tabLst>
            </a:pPr>
            <a:r>
              <a:rPr lang="ru-RU" sz="1800" dirty="0" smtClean="0">
                <a:latin typeface="TT Hoves" panose="02000503030000020004"/>
              </a:rPr>
              <a:t>Осуществить разбиение диска можно 2 способами:</a:t>
            </a:r>
          </a:p>
          <a:p>
            <a:pPr marL="714375" indent="-342900">
              <a:buFont typeface="Wingdings" panose="05000000000000000000" pitchFamily="2" charset="2"/>
              <a:buChar char="v"/>
              <a:tabLst>
                <a:tab pos="1438275" algn="l"/>
              </a:tabLst>
            </a:pPr>
            <a:r>
              <a:rPr lang="en-US" sz="1800" dirty="0">
                <a:latin typeface="TT Hoves" panose="02000503030000020004"/>
              </a:rPr>
              <a:t>Guided </a:t>
            </a:r>
            <a:r>
              <a:rPr lang="en-US" sz="1800" dirty="0" smtClean="0">
                <a:latin typeface="TT Hoves" panose="02000503030000020004"/>
              </a:rPr>
              <a:t>(</a:t>
            </a:r>
            <a:r>
              <a:rPr lang="ru-RU" sz="1800" dirty="0" smtClean="0">
                <a:latin typeface="TT Hoves" panose="02000503030000020004"/>
              </a:rPr>
              <a:t>автоматически</a:t>
            </a:r>
            <a:r>
              <a:rPr lang="en-US" sz="1800" dirty="0" smtClean="0">
                <a:latin typeface="TT Hoves" panose="02000503030000020004"/>
              </a:rPr>
              <a:t>)</a:t>
            </a:r>
          </a:p>
          <a:p>
            <a:pPr marL="714375" indent="-342900">
              <a:buFont typeface="Wingdings" panose="05000000000000000000" pitchFamily="2" charset="2"/>
              <a:buChar char="v"/>
              <a:tabLst>
                <a:tab pos="1438275" algn="l"/>
              </a:tabLst>
            </a:pPr>
            <a:r>
              <a:rPr lang="en-US" sz="1800" dirty="0" smtClean="0">
                <a:latin typeface="TT Hoves" panose="02000503030000020004"/>
              </a:rPr>
              <a:t>Manual (</a:t>
            </a:r>
            <a:r>
              <a:rPr lang="ru-RU" sz="1800" dirty="0" smtClean="0">
                <a:latin typeface="TT Hoves" panose="02000503030000020004"/>
              </a:rPr>
              <a:t>вручную)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</a:t>
            </a:fld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>
                <a:latin typeface="TT Hoves" panose="02000503030000020004"/>
              </a:rPr>
              <a:t>Тема 2. Администрирование </a:t>
            </a:r>
            <a:r>
              <a:rPr lang="en-US" dirty="0">
                <a:solidFill>
                  <a:srgbClr val="212121"/>
                </a:solidFill>
                <a:latin typeface="TT Hoves" panose="02000503030000020004"/>
              </a:rPr>
              <a:t>Linux</a:t>
            </a:r>
            <a:endParaRPr lang="ru-RU" dirty="0">
              <a:solidFill>
                <a:srgbClr val="212121"/>
              </a:solidFill>
              <a:latin typeface="TT Hoves" panose="02000503030000020004"/>
            </a:endParaRPr>
          </a:p>
          <a:p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26821" y="656731"/>
            <a:ext cx="9067258" cy="1097927"/>
          </a:xfrm>
        </p:spPr>
        <p:txBody>
          <a:bodyPr>
            <a:noAutofit/>
          </a:bodyPr>
          <a:lstStyle/>
          <a:p>
            <a:pPr marL="1795463">
              <a:tabLst>
                <a:tab pos="3132138" algn="l"/>
              </a:tabLst>
            </a:pP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Разметка</a:t>
            </a:r>
            <a:r>
              <a:rPr lang="ru-RU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 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диска</a:t>
            </a: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778" y="2461363"/>
            <a:ext cx="4509222" cy="3169085"/>
          </a:xfrm>
          <a:prstGeom prst="rect">
            <a:avLst/>
          </a:prstGeom>
        </p:spPr>
      </p:pic>
      <p:sp>
        <p:nvSpPr>
          <p:cNvPr id="8" name="Текст 2"/>
          <p:cNvSpPr txBox="1">
            <a:spLocks/>
          </p:cNvSpPr>
          <p:nvPr/>
        </p:nvSpPr>
        <p:spPr>
          <a:xfrm>
            <a:off x="1451620" y="1648326"/>
            <a:ext cx="9375228" cy="415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4"/>
              </a:buBlip>
              <a:tabLst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4"/>
              </a:buBlip>
              <a:tabLst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4"/>
              </a:buBlip>
              <a:tabLst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4"/>
              </a:buBlip>
              <a:tabLst/>
              <a:defRPr lang="ru-RU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4"/>
              </a:buBlip>
              <a:tabLst/>
              <a:defRPr lang="ru-RU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0" algn="just">
              <a:spcAft>
                <a:spcPts val="0"/>
              </a:spcAft>
              <a:buFontTx/>
              <a:buNone/>
              <a:tabLst>
                <a:tab pos="357188" algn="l"/>
              </a:tabLst>
            </a:pPr>
            <a:r>
              <a:rPr lang="ru-RU" sz="1800" dirty="0" smtClean="0">
                <a:latin typeface="TT Hoves" panose="02000503030000020004"/>
              </a:rPr>
              <a:t>Автоматическая разметка диска обычно подходит для большинства сценариев.</a:t>
            </a:r>
            <a:endParaRPr lang="ru-RU" sz="18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41845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38034" y="2373329"/>
            <a:ext cx="6263487" cy="3593251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TT Hoves" panose="02000503030000020004" pitchFamily="2" charset="-52"/>
              </a:rPr>
              <a:t>Тема </a:t>
            </a:r>
            <a:r>
              <a:rPr lang="en-US" sz="3600" dirty="0">
                <a:latin typeface="TT Hoves" panose="02000503030000020004" pitchFamily="2" charset="-52"/>
              </a:rPr>
              <a:t>2</a:t>
            </a:r>
            <a:r>
              <a:rPr lang="ru-RU" sz="3600" dirty="0" smtClean="0">
                <a:latin typeface="TT Hoves" panose="02000503030000020004" pitchFamily="2" charset="-52"/>
              </a:rPr>
              <a:t>. Администрирование </a:t>
            </a:r>
            <a:r>
              <a:rPr lang="en-US" sz="3600" dirty="0" smtClean="0">
                <a:latin typeface="TT Hoves" panose="02000503030000020004" pitchFamily="2" charset="-52"/>
              </a:rPr>
              <a:t>Linux</a:t>
            </a:r>
            <a:endParaRPr lang="ru-RU" sz="3600" dirty="0" smtClean="0">
              <a:latin typeface="TT Hoves" panose="02000503030000020004" pitchFamily="2" charset="-52"/>
            </a:endParaRPr>
          </a:p>
          <a:p>
            <a:r>
              <a:rPr lang="en-US" sz="3600" dirty="0">
                <a:latin typeface="TT Hoves DemiBold" panose="02000503030000020004"/>
              </a:rPr>
              <a:t> </a:t>
            </a:r>
            <a:r>
              <a:rPr lang="ru-RU" sz="3600" dirty="0" smtClean="0">
                <a:latin typeface="TT Hoves DemiBold" panose="02000503030000020004"/>
              </a:rPr>
              <a:t>Мониторинг </a:t>
            </a:r>
            <a:r>
              <a:rPr lang="en-US" sz="3600" dirty="0" smtClean="0">
                <a:latin typeface="TT Hoves DemiBold" panose="02000503030000020004"/>
              </a:rPr>
              <a:t>Linux</a:t>
            </a:r>
            <a:endParaRPr lang="en-US" sz="3600" dirty="0">
              <a:latin typeface="TT Hoves" panose="02000503030000020004" pitchFamily="2" charset="-52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OS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Linux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868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idx="1"/>
          </p:nvPr>
        </p:nvSpPr>
        <p:spPr/>
      </p:sp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356687" y="2333034"/>
            <a:ext cx="6710864" cy="3616915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Понимание состояния инфраструктуры и систем важно для стабильной работы сервисов. Информация о работоспособности и производительности развертываний не только помогает команде вовремя реагировать на проблемы, но и дает им возможность уверенно вносить все требуемые изменения. </a:t>
            </a:r>
            <a:endParaRPr lang="ru-RU" sz="1800" dirty="0" smtClean="0">
              <a:latin typeface="TT Hoves" panose="02000503030000020004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ru-RU" sz="1800" dirty="0" smtClean="0">
                <a:latin typeface="TT Hoves" panose="02000503030000020004"/>
              </a:rPr>
              <a:t>Один </a:t>
            </a:r>
            <a:r>
              <a:rPr lang="ru-RU" sz="1800" dirty="0">
                <a:latin typeface="TT Hoves" panose="02000503030000020004"/>
              </a:rPr>
              <a:t>из лучших способов получить эту информацию – это </a:t>
            </a:r>
            <a:r>
              <a:rPr lang="ru-RU" sz="1800" b="1" dirty="0">
                <a:solidFill>
                  <a:srgbClr val="FF0000"/>
                </a:solidFill>
                <a:latin typeface="TT Hoves" panose="02000503030000020004"/>
              </a:rPr>
              <a:t>надежная система мониторинга</a:t>
            </a:r>
            <a:r>
              <a:rPr lang="ru-RU" sz="1800" dirty="0">
                <a:latin typeface="TT Hoves" panose="02000503030000020004"/>
              </a:rPr>
              <a:t>, </a:t>
            </a:r>
            <a:r>
              <a:rPr lang="ru-RU" sz="1800" dirty="0" smtClean="0">
                <a:latin typeface="TT Hoves" panose="02000503030000020004"/>
              </a:rPr>
              <a:t>она визуализирует </a:t>
            </a:r>
            <a:r>
              <a:rPr lang="ru-RU" sz="1800" dirty="0">
                <a:latin typeface="TT Hoves" panose="02000503030000020004"/>
              </a:rPr>
              <a:t>данные и предупреждает </a:t>
            </a:r>
            <a:r>
              <a:rPr lang="ru-RU" sz="1800" dirty="0" smtClean="0">
                <a:latin typeface="TT Hoves" panose="02000503030000020004"/>
              </a:rPr>
              <a:t>специалиста, </a:t>
            </a:r>
            <a:r>
              <a:rPr lang="ru-RU" sz="1800" dirty="0">
                <a:latin typeface="TT Hoves" panose="02000503030000020004"/>
              </a:rPr>
              <a:t>когда что-то работает неправильно.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053594" y="551718"/>
            <a:ext cx="6090408" cy="790521"/>
          </a:xfrm>
        </p:spPr>
        <p:txBody>
          <a:bodyPr>
            <a:normAutofit/>
          </a:bodyPr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Мониторинг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 OS Linux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225" y="2461364"/>
            <a:ext cx="4559775" cy="3305153"/>
          </a:xfrm>
          <a:prstGeom prst="rect">
            <a:avLst/>
          </a:prstGeom>
        </p:spPr>
      </p:pic>
      <p:sp>
        <p:nvSpPr>
          <p:cNvPr id="6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356686" y="310835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75095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idx="1"/>
          </p:nvPr>
        </p:nvSpPr>
        <p:spPr/>
      </p:sp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356687" y="3088044"/>
            <a:ext cx="6710864" cy="1332955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ru-RU" sz="1800" dirty="0" smtClean="0">
                <a:latin typeface="TT Hoves" panose="02000503030000020004"/>
                <a:cs typeface="Times New Roman" panose="02020603050405020304" pitchFamily="18" charset="0"/>
              </a:rPr>
              <a:t>Теперь рассмотрим инструменты мониторинга операционной системы </a:t>
            </a:r>
            <a:r>
              <a:rPr lang="en-US" sz="1800" dirty="0" smtClean="0">
                <a:latin typeface="TT Hoves" panose="02000503030000020004"/>
                <a:cs typeface="Times New Roman" panose="02020603050405020304" pitchFamily="18" charset="0"/>
              </a:rPr>
              <a:t>Linux </a:t>
            </a:r>
            <a:r>
              <a:rPr lang="ru-RU" sz="1800" dirty="0" smtClean="0">
                <a:latin typeface="TT Hoves" panose="02000503030000020004"/>
                <a:cs typeface="Times New Roman" panose="02020603050405020304" pitchFamily="18" charset="0"/>
              </a:rPr>
              <a:t>подробнее </a:t>
            </a:r>
            <a:r>
              <a:rPr lang="en-US" sz="1800" dirty="0" smtClean="0">
                <a:latin typeface="TT Hoves" panose="02000503030000020004"/>
                <a:cs typeface="Times New Roman" panose="02020603050405020304" pitchFamily="18" charset="0"/>
              </a:rPr>
              <a:t>– </a:t>
            </a:r>
            <a:r>
              <a:rPr lang="en-US" sz="1800" b="1" dirty="0" err="1" smtClean="0">
                <a:solidFill>
                  <a:srgbClr val="FF0000"/>
                </a:solidFill>
                <a:latin typeface="TT Hoves" panose="02000503030000020004"/>
                <a:cs typeface="Times New Roman" panose="02020603050405020304" pitchFamily="18" charset="0"/>
              </a:rPr>
              <a:t>df</a:t>
            </a:r>
            <a:r>
              <a:rPr lang="en-US" sz="1800" b="1" dirty="0" smtClean="0">
                <a:solidFill>
                  <a:srgbClr val="FF0000"/>
                </a:solidFill>
                <a:latin typeface="TT Hoves" panose="02000503030000020004"/>
                <a:cs typeface="Times New Roman" panose="02020603050405020304" pitchFamily="18" charset="0"/>
              </a:rPr>
              <a:t>, du, free, </a:t>
            </a:r>
            <a:r>
              <a:rPr lang="en-US" sz="1800" b="1" dirty="0" err="1" smtClean="0">
                <a:solidFill>
                  <a:srgbClr val="FF0000"/>
                </a:solidFill>
                <a:latin typeface="TT Hoves" panose="02000503030000020004"/>
                <a:cs typeface="Times New Roman" panose="02020603050405020304" pitchFamily="18" charset="0"/>
              </a:rPr>
              <a:t>iostat</a:t>
            </a:r>
            <a:r>
              <a:rPr lang="en-US" sz="1800" b="1" dirty="0" smtClean="0">
                <a:solidFill>
                  <a:srgbClr val="FF0000"/>
                </a:solidFill>
                <a:latin typeface="TT Hoves" panose="02000503030000020004"/>
                <a:cs typeface="Times New Roman" panose="02020603050405020304" pitchFamily="18" charset="0"/>
              </a:rPr>
              <a:t>, </a:t>
            </a:r>
            <a:r>
              <a:rPr lang="en-US" sz="1800" b="1" dirty="0" err="1" smtClean="0">
                <a:solidFill>
                  <a:srgbClr val="FF0000"/>
                </a:solidFill>
                <a:latin typeface="TT Hoves" panose="02000503030000020004"/>
                <a:cs typeface="Times New Roman" panose="02020603050405020304" pitchFamily="18" charset="0"/>
              </a:rPr>
              <a:t>mpstat</a:t>
            </a:r>
            <a:r>
              <a:rPr lang="en-US" sz="1800" b="1" dirty="0" smtClean="0">
                <a:solidFill>
                  <a:srgbClr val="FF0000"/>
                </a:solidFill>
                <a:latin typeface="TT Hoves" panose="02000503030000020004"/>
                <a:cs typeface="Times New Roman" panose="02020603050405020304" pitchFamily="18" charset="0"/>
              </a:rPr>
              <a:t>, </a:t>
            </a:r>
            <a:r>
              <a:rPr lang="en-US" sz="1800" b="1" dirty="0" err="1" smtClean="0">
                <a:solidFill>
                  <a:srgbClr val="FF0000"/>
                </a:solidFill>
                <a:latin typeface="TT Hoves" panose="02000503030000020004"/>
                <a:cs typeface="Times New Roman" panose="02020603050405020304" pitchFamily="18" charset="0"/>
              </a:rPr>
              <a:t>vmstat</a:t>
            </a:r>
            <a:r>
              <a:rPr lang="en-US" sz="1800" b="1" dirty="0" smtClean="0">
                <a:solidFill>
                  <a:srgbClr val="FF0000"/>
                </a:solidFill>
                <a:latin typeface="TT Hoves" panose="02000503030000020004"/>
                <a:cs typeface="Times New Roman" panose="02020603050405020304" pitchFamily="18" charset="0"/>
              </a:rPr>
              <a:t>, w, </a:t>
            </a:r>
            <a:r>
              <a:rPr lang="en-US" sz="1800" b="1" dirty="0" err="1" smtClean="0">
                <a:solidFill>
                  <a:srgbClr val="FF0000"/>
                </a:solidFill>
                <a:latin typeface="TT Hoves" panose="02000503030000020004"/>
                <a:cs typeface="Times New Roman" panose="02020603050405020304" pitchFamily="18" charset="0"/>
              </a:rPr>
              <a:t>htop</a:t>
            </a:r>
            <a:r>
              <a:rPr lang="en-US" sz="1800" b="1" dirty="0" smtClean="0">
                <a:solidFill>
                  <a:srgbClr val="FF0000"/>
                </a:solidFill>
                <a:latin typeface="TT Hoves" panose="02000503030000020004"/>
                <a:cs typeface="Times New Roman" panose="02020603050405020304" pitchFamily="18" charset="0"/>
              </a:rPr>
              <a:t>.</a:t>
            </a:r>
            <a:endParaRPr lang="ru-RU" sz="1800" b="1" dirty="0">
              <a:solidFill>
                <a:srgbClr val="FF0000"/>
              </a:solidFill>
              <a:latin typeface="TT Hoves" panose="02000503030000020004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037" y="2461365"/>
            <a:ext cx="4597495" cy="3234760"/>
          </a:xfrm>
          <a:prstGeom prst="rect">
            <a:avLst/>
          </a:prstGeom>
        </p:spPr>
      </p:pic>
      <p:sp>
        <p:nvSpPr>
          <p:cNvPr id="7" name="Заголовок 2"/>
          <p:cNvSpPr>
            <a:spLocks noGrp="1"/>
          </p:cNvSpPr>
          <p:nvPr>
            <p:ph type="title"/>
          </p:nvPr>
        </p:nvSpPr>
        <p:spPr>
          <a:xfrm>
            <a:off x="3053594" y="551718"/>
            <a:ext cx="6090408" cy="790521"/>
          </a:xfrm>
        </p:spPr>
        <p:txBody>
          <a:bodyPr>
            <a:normAutofit/>
          </a:bodyPr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Мониторинг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 OS Linux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  <a:cs typeface="Times New Roman" panose="02020603050405020304" pitchFamily="18" charset="0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356686" y="310835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42504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951698"/>
              </p:ext>
            </p:extLst>
          </p:nvPr>
        </p:nvGraphicFramePr>
        <p:xfrm>
          <a:off x="461396" y="1040236"/>
          <a:ext cx="11308358" cy="4750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0058">
                  <a:extLst>
                    <a:ext uri="{9D8B030D-6E8A-4147-A177-3AD203B41FA5}">
                      <a16:colId xmlns:a16="http://schemas.microsoft.com/office/drawing/2014/main" val="1507208408"/>
                    </a:ext>
                  </a:extLst>
                </a:gridCol>
                <a:gridCol w="8918300">
                  <a:extLst>
                    <a:ext uri="{9D8B030D-6E8A-4147-A177-3AD203B41FA5}">
                      <a16:colId xmlns:a16="http://schemas.microsoft.com/office/drawing/2014/main" val="317171720"/>
                    </a:ext>
                  </a:extLst>
                </a:gridCol>
              </a:tblGrid>
              <a:tr h="341466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T Hoves" panose="02000503030000020004"/>
                          <a:cs typeface="Alef" panose="00000500000000000000" pitchFamily="2" charset="-79"/>
                        </a:rPr>
                        <a:t>Команда</a:t>
                      </a:r>
                      <a:endParaRPr lang="ru-RU" sz="1600" dirty="0">
                        <a:latin typeface="TT Hoves" panose="02000503030000020004"/>
                        <a:cs typeface="Alef" panose="00000500000000000000" pitchFamily="2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smtClean="0">
                          <a:latin typeface="TT Hoves" panose="02000503030000020004"/>
                          <a:cs typeface="Alef" panose="00000500000000000000" pitchFamily="2" charset="-79"/>
                        </a:rPr>
                        <a:t>Описание</a:t>
                      </a:r>
                      <a:endParaRPr lang="ru-RU" sz="1600" dirty="0">
                        <a:latin typeface="TT Hoves" panose="02000503030000020004"/>
                        <a:cs typeface="Alef" panose="00000500000000000000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462151"/>
                  </a:ext>
                </a:extLst>
              </a:tr>
              <a:tr h="58980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rgbClr val="212121"/>
                          </a:solidFill>
                          <a:latin typeface="TT Hoves" panose="02000503030000020004"/>
                          <a:cs typeface="Times New Roman" panose="02020603050405020304" pitchFamily="18" charset="0"/>
                        </a:rPr>
                        <a:t>df</a:t>
                      </a:r>
                      <a:endParaRPr lang="ru-RU" sz="1600" b="1" dirty="0">
                        <a:solidFill>
                          <a:srgbClr val="212121"/>
                        </a:solidFill>
                        <a:latin typeface="TT Hoves" panose="02000503030000020004"/>
                        <a:cs typeface="Alef" panose="00000500000000000000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600" dirty="0" smtClean="0">
                          <a:latin typeface="TT Hoves" panose="02000503030000020004"/>
                          <a:cs typeface="Alef" panose="00000500000000000000" pitchFamily="2" charset="-79"/>
                        </a:rPr>
                        <a:t>Утилита </a:t>
                      </a:r>
                      <a:r>
                        <a:rPr lang="ru-RU" sz="1600" dirty="0" err="1" smtClean="0">
                          <a:latin typeface="TT Hoves" panose="02000503030000020004"/>
                          <a:cs typeface="Alef" panose="00000500000000000000" pitchFamily="2" charset="-79"/>
                        </a:rPr>
                        <a:t>df</a:t>
                      </a:r>
                      <a:r>
                        <a:rPr lang="ru-RU" sz="1600" dirty="0" smtClean="0">
                          <a:latin typeface="TT Hoves" panose="02000503030000020004"/>
                          <a:cs typeface="Alef" panose="00000500000000000000" pitchFamily="2" charset="-79"/>
                        </a:rPr>
                        <a:t> поставляется по умолчанию во всех дистрибутивах </a:t>
                      </a:r>
                      <a:r>
                        <a:rPr lang="ru-RU" sz="1600" dirty="0" err="1" smtClean="0">
                          <a:latin typeface="TT Hoves" panose="02000503030000020004"/>
                          <a:cs typeface="Alef" panose="00000500000000000000" pitchFamily="2" charset="-79"/>
                        </a:rPr>
                        <a:t>Linux</a:t>
                      </a:r>
                      <a:r>
                        <a:rPr lang="ru-RU" sz="1600" dirty="0" smtClean="0">
                          <a:latin typeface="TT Hoves" panose="02000503030000020004"/>
                          <a:cs typeface="Alef" panose="00000500000000000000" pitchFamily="2" charset="-79"/>
                        </a:rPr>
                        <a:t> и имеет очень простой синтаксис.</a:t>
                      </a:r>
                      <a:endParaRPr lang="ru-RU" sz="1600" dirty="0">
                        <a:latin typeface="TT Hoves" panose="02000503030000020004"/>
                        <a:cs typeface="Alef" panose="00000500000000000000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78759"/>
                  </a:ext>
                </a:extLst>
              </a:tr>
              <a:tr h="56196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212121"/>
                          </a:solidFill>
                          <a:latin typeface="TT Hoves" panose="02000503030000020004"/>
                          <a:cs typeface="Times New Roman" panose="02020603050405020304" pitchFamily="18" charset="0"/>
                        </a:rPr>
                        <a:t>du</a:t>
                      </a:r>
                      <a:endParaRPr lang="ru-RU" sz="1600" b="1" dirty="0">
                        <a:solidFill>
                          <a:srgbClr val="212121"/>
                        </a:solidFill>
                        <a:latin typeface="TT Hoves" panose="02000503030000020004"/>
                        <a:cs typeface="Alef" panose="00000500000000000000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Alef" panose="00000500000000000000" pitchFamily="2" charset="-79"/>
                        </a:rPr>
                        <a:t>Команда </a:t>
                      </a:r>
                      <a:r>
                        <a:rPr lang="ru-RU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Alef" panose="00000500000000000000" pitchFamily="2" charset="-79"/>
                        </a:rPr>
                        <a:t>du</a:t>
                      </a:r>
                      <a:r>
                        <a:rPr lang="ru-RU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Alef" panose="00000500000000000000" pitchFamily="2" charset="-79"/>
                        </a:rPr>
                        <a:t> 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Alef" panose="00000500000000000000" pitchFamily="2" charset="-79"/>
                        </a:rPr>
                        <a:t>сообщает приблизительный объем дискового пространства, используемого данными файлами или каталогами.</a:t>
                      </a:r>
                      <a:endParaRPr lang="ru-RU" sz="1600" dirty="0">
                        <a:latin typeface="TT Hoves" panose="02000503030000020004"/>
                        <a:cs typeface="Alef" panose="00000500000000000000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131390"/>
                  </a:ext>
                </a:extLst>
              </a:tr>
              <a:tr h="58980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212121"/>
                          </a:solidFill>
                          <a:latin typeface="TT Hoves" panose="02000503030000020004"/>
                          <a:cs typeface="Times New Roman" panose="02020603050405020304" pitchFamily="18" charset="0"/>
                        </a:rPr>
                        <a:t>free</a:t>
                      </a:r>
                      <a:endParaRPr lang="ru-RU" sz="1600" b="1" dirty="0">
                        <a:solidFill>
                          <a:srgbClr val="212121"/>
                        </a:solidFill>
                        <a:latin typeface="TT Hoves" panose="02000503030000020004"/>
                        <a:cs typeface="Alef" panose="00000500000000000000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Alef" panose="00000500000000000000" pitchFamily="2" charset="-79"/>
                        </a:rPr>
                        <a:t>Сколько свободной оперативной памяти доступно в моей системе </a:t>
                      </a:r>
                      <a:r>
                        <a:rPr lang="ru-RU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Alef" panose="00000500000000000000" pitchFamily="2" charset="-79"/>
                        </a:rPr>
                        <a:t>Linux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Alef" panose="00000500000000000000" pitchFamily="2" charset="-79"/>
                        </a:rPr>
                        <a:t>? Достаточно ли свободной памяти для установки и запуска новых приложений?</a:t>
                      </a:r>
                      <a:endParaRPr lang="ru-RU" sz="1600" dirty="0">
                        <a:latin typeface="TT Hoves" panose="02000503030000020004"/>
                        <a:cs typeface="Alef" panose="00000500000000000000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587106"/>
                  </a:ext>
                </a:extLst>
              </a:tr>
              <a:tr h="58531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 smtClean="0">
                          <a:solidFill>
                            <a:srgbClr val="212121"/>
                          </a:solidFill>
                          <a:latin typeface="TT Hoves" panose="02000503030000020004"/>
                          <a:cs typeface="Times New Roman" panose="02020603050405020304" pitchFamily="18" charset="0"/>
                        </a:rPr>
                        <a:t>iostat</a:t>
                      </a:r>
                      <a:endParaRPr lang="ru-RU" sz="1600" b="1" dirty="0">
                        <a:solidFill>
                          <a:srgbClr val="212121"/>
                        </a:solidFill>
                        <a:latin typeface="TT Hoves" panose="02000503030000020004"/>
                        <a:cs typeface="Alef" panose="00000500000000000000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Alef" panose="00000500000000000000" pitchFamily="2" charset="-79"/>
                        </a:rPr>
                        <a:t>Команда </a:t>
                      </a:r>
                      <a:r>
                        <a:rPr lang="ru-RU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Alef" panose="00000500000000000000" pitchFamily="2" charset="-79"/>
                        </a:rPr>
                        <a:t>iostat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Alef" panose="00000500000000000000" pitchFamily="2" charset="-79"/>
                        </a:rPr>
                        <a:t> в </a:t>
                      </a:r>
                      <a:r>
                        <a:rPr lang="ru-RU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Alef" panose="00000500000000000000" pitchFamily="2" charset="-79"/>
                        </a:rPr>
                        <a:t>Linux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Alef" panose="00000500000000000000" pitchFamily="2" charset="-79"/>
                        </a:rPr>
                        <a:t> используется для мониторинга системной статистики ввода-вывода для устройств и разделов.</a:t>
                      </a:r>
                      <a:endParaRPr lang="ru-RU" sz="1600" dirty="0">
                        <a:latin typeface="TT Hoves" panose="02000503030000020004"/>
                        <a:cs typeface="Alef" panose="00000500000000000000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409272"/>
                  </a:ext>
                </a:extLst>
              </a:tr>
              <a:tr h="5625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 smtClean="0">
                          <a:solidFill>
                            <a:srgbClr val="212121"/>
                          </a:solidFill>
                          <a:latin typeface="TT Hoves" panose="02000503030000020004"/>
                          <a:cs typeface="Times New Roman" panose="02020603050405020304" pitchFamily="18" charset="0"/>
                        </a:rPr>
                        <a:t>mpstat</a:t>
                      </a:r>
                      <a:endParaRPr lang="ru-RU" sz="1600" b="1" dirty="0">
                        <a:solidFill>
                          <a:srgbClr val="212121"/>
                        </a:solidFill>
                        <a:latin typeface="TT Hoves" panose="02000503030000020004"/>
                        <a:cs typeface="Alef" panose="00000500000000000000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Alef" panose="00000500000000000000" pitchFamily="2" charset="-79"/>
                        </a:rPr>
                        <a:t>Команда </a:t>
                      </a:r>
                      <a:r>
                        <a:rPr lang="ru-RU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Alef" panose="00000500000000000000" pitchFamily="2" charset="-79"/>
                        </a:rPr>
                        <a:t>mpstat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Alef" panose="00000500000000000000" pitchFamily="2" charset="-79"/>
                        </a:rPr>
                        <a:t> пишет в стандартный вывод на экран о каждом имеющемся процессоре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Algerian" panose="04020705040A02060702" pitchFamily="82" charset="0"/>
                          <a:ea typeface="+mn-ea"/>
                          <a:cs typeface="Alef" panose="00000500000000000000" pitchFamily="2" charset="-79"/>
                        </a:rPr>
                        <a:t>.</a:t>
                      </a:r>
                      <a:endParaRPr lang="ru-RU" sz="1600" dirty="0">
                        <a:latin typeface="TT Hoves" panose="02000503030000020004"/>
                        <a:cs typeface="Alef" panose="00000500000000000000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298468"/>
                  </a:ext>
                </a:extLst>
              </a:tr>
              <a:tr h="5818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 smtClean="0">
                          <a:solidFill>
                            <a:srgbClr val="212121"/>
                          </a:solidFill>
                          <a:latin typeface="TT Hoves" panose="02000503030000020004"/>
                          <a:cs typeface="Times New Roman" panose="02020603050405020304" pitchFamily="18" charset="0"/>
                        </a:rPr>
                        <a:t>vmstat</a:t>
                      </a:r>
                      <a:endParaRPr lang="ru-RU" sz="1600" b="1" dirty="0" smtClean="0">
                        <a:solidFill>
                          <a:srgbClr val="212121"/>
                        </a:solidFill>
                        <a:latin typeface="TT Hoves" panose="02000503030000020004"/>
                        <a:cs typeface="Alef" panose="00000500000000000000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Alef" panose="00000500000000000000" pitchFamily="2" charset="-79"/>
                        </a:rPr>
                        <a:t>C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Alef" panose="00000500000000000000" pitchFamily="2" charset="-79"/>
                        </a:rPr>
                        <a:t>одержит статистическую информацию об оперативной памяти, дисках, ядра,</a:t>
                      </a:r>
                      <a:r>
                        <a:rPr lang="ru-RU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Alef" panose="00000500000000000000" pitchFamily="2" charset="-79"/>
                        </a:rPr>
                        <a:t> </a:t>
                      </a:r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Alef" panose="00000500000000000000" pitchFamily="2" charset="-79"/>
                        </a:rPr>
                        <a:t>переключении контекста и работе процессора.</a:t>
                      </a:r>
                      <a:endParaRPr lang="ru-RU" sz="1600" dirty="0">
                        <a:latin typeface="TT Hoves" panose="02000503030000020004"/>
                        <a:cs typeface="Alef" panose="00000500000000000000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115379"/>
                  </a:ext>
                </a:extLst>
              </a:tr>
              <a:tr h="34146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212121"/>
                          </a:solidFill>
                          <a:latin typeface="TT Hoves" panose="02000503030000020004"/>
                          <a:cs typeface="Alef" panose="00000500000000000000" pitchFamily="2" charset="-79"/>
                        </a:rPr>
                        <a:t>w</a:t>
                      </a:r>
                      <a:endParaRPr lang="ru-RU" sz="1600" b="1" dirty="0">
                        <a:solidFill>
                          <a:srgbClr val="212121"/>
                        </a:solidFill>
                        <a:latin typeface="TT Hoves" panose="02000503030000020004"/>
                        <a:cs typeface="Alef" panose="00000500000000000000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Alef" panose="00000500000000000000" pitchFamily="2" charset="-79"/>
                        </a:rPr>
                        <a:t>Выводит краткую сводку о работающих в системе в данный момент пользователях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Alef" panose="00000500000000000000" pitchFamily="2" charset="-79"/>
                        </a:rPr>
                        <a:t>.</a:t>
                      </a:r>
                      <a:endParaRPr lang="ru-RU" sz="1600" dirty="0">
                        <a:latin typeface="TT Hoves" panose="02000503030000020004"/>
                        <a:cs typeface="Alef" panose="00000500000000000000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707576"/>
                  </a:ext>
                </a:extLst>
              </a:tr>
              <a:tr h="3414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err="1" smtClean="0">
                          <a:solidFill>
                            <a:srgbClr val="212121"/>
                          </a:solidFill>
                          <a:latin typeface="TT Hoves" panose="02000503030000020004"/>
                          <a:cs typeface="Times New Roman" panose="02020603050405020304" pitchFamily="18" charset="0"/>
                        </a:rPr>
                        <a:t>htop</a:t>
                      </a:r>
                      <a:endParaRPr lang="ru-RU" sz="1600" b="1" dirty="0">
                        <a:solidFill>
                          <a:srgbClr val="212121"/>
                        </a:solidFill>
                        <a:latin typeface="TT Hoves" panose="02000503030000020004"/>
                        <a:cs typeface="Alef" panose="00000500000000000000" pitchFamily="2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Alef" panose="00000500000000000000" pitchFamily="2" charset="-79"/>
                        </a:rPr>
                        <a:t>Показывает информацию о процессах в реальном времени, выводит данные о потреблении системных ресурсов, останавливает и управляет процессами.</a:t>
                      </a:r>
                      <a:endParaRPr lang="ru-RU" sz="1600" dirty="0">
                        <a:latin typeface="TT Hoves" panose="02000503030000020004"/>
                        <a:cs typeface="Alef" panose="00000500000000000000" pitchFamily="2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420339"/>
                  </a:ext>
                </a:extLst>
              </a:tr>
            </a:tbl>
          </a:graphicData>
        </a:graphic>
      </p:graphicFrame>
      <p:sp>
        <p:nvSpPr>
          <p:cNvPr id="5" name="Заголовок 2"/>
          <p:cNvSpPr>
            <a:spLocks noGrp="1"/>
          </p:cNvSpPr>
          <p:nvPr>
            <p:ph type="title"/>
          </p:nvPr>
        </p:nvSpPr>
        <p:spPr>
          <a:xfrm>
            <a:off x="3070371" y="0"/>
            <a:ext cx="6090408" cy="790521"/>
          </a:xfrm>
        </p:spPr>
        <p:txBody>
          <a:bodyPr>
            <a:noAutofit/>
          </a:bodyPr>
          <a:lstStyle/>
          <a:p>
            <a:r>
              <a:rPr lang="ru-RU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Мониторинг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 OS Linux</a:t>
            </a:r>
            <a:endParaRPr lang="ru-RU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  <a:cs typeface="Times New Roman" panose="02020603050405020304" pitchFamily="18" charset="0"/>
            </a:endParaRP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356686" y="310835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7696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34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356685" y="258106"/>
            <a:ext cx="1759498" cy="720688"/>
          </a:xfrm>
        </p:spPr>
        <p:txBody>
          <a:bodyPr>
            <a:noAutofit/>
          </a:bodyPr>
          <a:lstStyle/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df</a:t>
            </a:r>
            <a:endParaRPr lang="ru-RU" dirty="0">
              <a:latin typeface="TT Hoves" panose="02000503030000020004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575493"/>
              </p:ext>
            </p:extLst>
          </p:nvPr>
        </p:nvGraphicFramePr>
        <p:xfrm>
          <a:off x="278674" y="978794"/>
          <a:ext cx="6453051" cy="4919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017">
                  <a:extLst>
                    <a:ext uri="{9D8B030D-6E8A-4147-A177-3AD203B41FA5}">
                      <a16:colId xmlns:a16="http://schemas.microsoft.com/office/drawing/2014/main" val="2803209062"/>
                    </a:ext>
                  </a:extLst>
                </a:gridCol>
                <a:gridCol w="4302034">
                  <a:extLst>
                    <a:ext uri="{9D8B030D-6E8A-4147-A177-3AD203B41FA5}">
                      <a16:colId xmlns:a16="http://schemas.microsoft.com/office/drawing/2014/main" val="4012415200"/>
                    </a:ext>
                  </a:extLst>
                </a:gridCol>
              </a:tblGrid>
              <a:tr h="35841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 DemiBold" panose="02000503030000020004"/>
                        </a:rPr>
                        <a:t>Команда</a:t>
                      </a:r>
                      <a:endParaRPr lang="ru-RU" sz="1800" dirty="0">
                        <a:latin typeface="TT Hoves DemiBold" panose="020005030300000200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 DemiBold" panose="02000503030000020004"/>
                        </a:rPr>
                        <a:t>Описание</a:t>
                      </a:r>
                      <a:endParaRPr lang="ru-RU" sz="1800" dirty="0">
                        <a:latin typeface="TT Hoves DemiBold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790859"/>
                  </a:ext>
                </a:extLst>
              </a:tr>
              <a:tr h="627217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T Hoves" panose="02000503030000020004"/>
                        </a:rPr>
                        <a:t>df</a:t>
                      </a:r>
                      <a:r>
                        <a:rPr lang="en-US" sz="1800" baseline="0" dirty="0" smtClean="0"/>
                        <a:t> </a:t>
                      </a:r>
                      <a:endParaRPr lang="ru-RU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 smtClean="0">
                          <a:latin typeface="TT Hoves" panose="02000503030000020004"/>
                        </a:rPr>
                        <a:t>Показывает</a:t>
                      </a:r>
                      <a:r>
                        <a:rPr lang="ru-RU" sz="1800" baseline="0" dirty="0" smtClean="0">
                          <a:latin typeface="TT Hoves" panose="02000503030000020004"/>
                        </a:rPr>
                        <a:t> сведения о файловой системе.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046784"/>
                  </a:ext>
                </a:extLst>
              </a:tr>
              <a:tr h="896024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T Hoves" panose="02000503030000020004"/>
                        </a:rPr>
                        <a:t>df</a:t>
                      </a:r>
                      <a:r>
                        <a:rPr lang="en-US" dirty="0" smtClean="0">
                          <a:latin typeface="TT Hoves" panose="02000503030000020004"/>
                        </a:rPr>
                        <a:t> –a</a:t>
                      </a:r>
                      <a:endParaRPr lang="ru-RU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 smtClean="0">
                          <a:latin typeface="TT Hoves" panose="02000503030000020004"/>
                        </a:rPr>
                        <a:t>Включает</a:t>
                      </a:r>
                      <a:r>
                        <a:rPr lang="ru-RU" sz="1800" baseline="0" dirty="0" smtClean="0">
                          <a:latin typeface="TT Hoves" panose="02000503030000020004"/>
                        </a:rPr>
                        <a:t> фиктивные, дублированные, недоступные файловые системы. 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471148"/>
                  </a:ext>
                </a:extLst>
              </a:tr>
              <a:tr h="35841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T Hoves" panose="02000503030000020004"/>
                        </a:rPr>
                        <a:t>df</a:t>
                      </a:r>
                      <a:r>
                        <a:rPr lang="en-US" dirty="0" smtClean="0">
                          <a:latin typeface="TT Hoves" panose="02000503030000020004"/>
                        </a:rPr>
                        <a:t> –h</a:t>
                      </a:r>
                      <a:endParaRPr lang="ru-RU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 smtClean="0">
                          <a:latin typeface="TT Hoves" panose="02000503030000020004"/>
                        </a:rPr>
                        <a:t>Выводит</a:t>
                      </a:r>
                      <a:r>
                        <a:rPr lang="ru-RU" sz="1800" baseline="0" dirty="0" smtClean="0">
                          <a:latin typeface="TT Hoves" panose="02000503030000020004"/>
                        </a:rPr>
                        <a:t> размеры в степени 1024.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463959"/>
                  </a:ext>
                </a:extLst>
              </a:tr>
              <a:tr h="35841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T Hoves" panose="02000503030000020004"/>
                        </a:rPr>
                        <a:t>df</a:t>
                      </a:r>
                      <a:r>
                        <a:rPr lang="en-US" dirty="0" smtClean="0">
                          <a:latin typeface="TT Hoves" panose="02000503030000020004"/>
                        </a:rPr>
                        <a:t> –H</a:t>
                      </a:r>
                      <a:endParaRPr lang="ru-RU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latin typeface="TT Hoves" panose="02000503030000020004"/>
                        </a:rPr>
                        <a:t>Выводит</a:t>
                      </a:r>
                      <a:r>
                        <a:rPr lang="ru-RU" sz="1800" baseline="0" dirty="0" smtClean="0">
                          <a:latin typeface="TT Hoves" panose="02000503030000020004"/>
                        </a:rPr>
                        <a:t> размеры в степени 1</a:t>
                      </a:r>
                      <a:r>
                        <a:rPr lang="en-US" sz="1800" baseline="0" dirty="0" smtClean="0">
                          <a:latin typeface="TT Hoves" panose="02000503030000020004"/>
                        </a:rPr>
                        <a:t>000.</a:t>
                      </a:r>
                      <a:endParaRPr lang="ru-RU" sz="1800" dirty="0" smtClean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375119"/>
                  </a:ext>
                </a:extLst>
              </a:tr>
              <a:tr h="627217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T Hoves" panose="02000503030000020004"/>
                        </a:rPr>
                        <a:t>df</a:t>
                      </a:r>
                      <a:r>
                        <a:rPr lang="en-US" dirty="0" smtClean="0">
                          <a:latin typeface="TT Hoves" panose="02000503030000020004"/>
                        </a:rPr>
                        <a:t> –I</a:t>
                      </a:r>
                      <a:endParaRPr lang="ru-RU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 smtClean="0">
                          <a:latin typeface="TT Hoves" panose="02000503030000020004"/>
                        </a:rPr>
                        <a:t>Перечислить</a:t>
                      </a:r>
                      <a:r>
                        <a:rPr lang="ru-RU" sz="1800" baseline="0" dirty="0" smtClean="0">
                          <a:latin typeface="TT Hoves" panose="02000503030000020004"/>
                        </a:rPr>
                        <a:t> только файловые системы.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151852"/>
                  </a:ext>
                </a:extLst>
              </a:tr>
              <a:tr h="35841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T Hoves" panose="02000503030000020004"/>
                        </a:rPr>
                        <a:t>df</a:t>
                      </a:r>
                      <a:r>
                        <a:rPr lang="en-US" dirty="0" smtClean="0">
                          <a:latin typeface="TT Hoves" panose="02000503030000020004"/>
                        </a:rPr>
                        <a:t> –T</a:t>
                      </a:r>
                      <a:endParaRPr lang="ru-RU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 smtClean="0">
                          <a:latin typeface="TT Hoves" panose="02000503030000020004"/>
                        </a:rPr>
                        <a:t>Выводит</a:t>
                      </a:r>
                      <a:r>
                        <a:rPr lang="ru-RU" sz="1800" baseline="0" dirty="0" smtClean="0">
                          <a:latin typeface="TT Hoves" panose="02000503030000020004"/>
                        </a:rPr>
                        <a:t> тип файловой системы.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596474"/>
                  </a:ext>
                </a:extLst>
              </a:tr>
              <a:tr h="627217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T Hoves" panose="02000503030000020004"/>
                        </a:rPr>
                        <a:t>df</a:t>
                      </a:r>
                      <a:r>
                        <a:rPr lang="en-US" dirty="0" smtClean="0">
                          <a:latin typeface="TT Hoves" panose="02000503030000020004"/>
                        </a:rPr>
                        <a:t> –type ext4</a:t>
                      </a:r>
                      <a:endParaRPr lang="ru-RU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 smtClean="0">
                          <a:latin typeface="TT Hoves" panose="02000503030000020004"/>
                        </a:rPr>
                        <a:t>Перечисляет</a:t>
                      </a:r>
                      <a:r>
                        <a:rPr lang="ru-RU" sz="1800" baseline="0" dirty="0" smtClean="0">
                          <a:latin typeface="TT Hoves" panose="02000503030000020004"/>
                        </a:rPr>
                        <a:t> только указанные файловые системы</a:t>
                      </a:r>
                      <a:r>
                        <a:rPr lang="en-US" sz="1800" baseline="0" dirty="0" smtClean="0">
                          <a:latin typeface="TT Hoves" panose="02000503030000020004"/>
                        </a:rPr>
                        <a:t> – ext4.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15347"/>
                  </a:ext>
                </a:extLst>
              </a:tr>
              <a:tr h="627217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TT Hoves" panose="02000503030000020004"/>
                        </a:rPr>
                        <a:t>df</a:t>
                      </a:r>
                      <a:r>
                        <a:rPr lang="en-US" dirty="0" smtClean="0">
                          <a:latin typeface="TT Hoves" panose="02000503030000020004"/>
                        </a:rPr>
                        <a:t> –exclude-type ext4</a:t>
                      </a:r>
                      <a:endParaRPr lang="ru-RU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 smtClean="0">
                          <a:latin typeface="TT Hoves" panose="02000503030000020004"/>
                        </a:rPr>
                        <a:t>Исключить файловую систему</a:t>
                      </a:r>
                      <a:r>
                        <a:rPr lang="en-US" sz="1800" dirty="0" smtClean="0">
                          <a:latin typeface="TT Hoves" panose="02000503030000020004"/>
                        </a:rPr>
                        <a:t> - ext4.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657976"/>
                  </a:ext>
                </a:extLst>
              </a:tr>
            </a:tbl>
          </a:graphicData>
        </a:graphic>
      </p:graphicFrame>
      <p:sp>
        <p:nvSpPr>
          <p:cNvPr id="11" name="Рисунок 10"/>
          <p:cNvSpPr>
            <a:spLocks noGrp="1"/>
          </p:cNvSpPr>
          <p:nvPr>
            <p:ph type="pic" idx="1"/>
          </p:nvPr>
        </p:nvSpPr>
        <p:spPr/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665" y="2461364"/>
            <a:ext cx="4529867" cy="3243150"/>
          </a:xfrm>
          <a:prstGeom prst="rect">
            <a:avLst/>
          </a:prstGeom>
        </p:spPr>
      </p:pic>
      <p:sp>
        <p:nvSpPr>
          <p:cNvPr id="7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8413478" y="390690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39497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35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356685" y="258105"/>
            <a:ext cx="1341485" cy="795631"/>
          </a:xfrm>
        </p:spPr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du</a:t>
            </a:r>
            <a:endParaRPr lang="ru-RU" dirty="0">
              <a:latin typeface="TT Hoves DemiBold" panose="02000503030000020004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592826"/>
              </p:ext>
            </p:extLst>
          </p:nvPr>
        </p:nvGraphicFramePr>
        <p:xfrm>
          <a:off x="295726" y="2461364"/>
          <a:ext cx="6620912" cy="2683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8065">
                  <a:extLst>
                    <a:ext uri="{9D8B030D-6E8A-4147-A177-3AD203B41FA5}">
                      <a16:colId xmlns:a16="http://schemas.microsoft.com/office/drawing/2014/main" val="2803209062"/>
                    </a:ext>
                  </a:extLst>
                </a:gridCol>
                <a:gridCol w="4432847">
                  <a:extLst>
                    <a:ext uri="{9D8B030D-6E8A-4147-A177-3AD203B41FA5}">
                      <a16:colId xmlns:a16="http://schemas.microsoft.com/office/drawing/2014/main" val="4012415200"/>
                    </a:ext>
                  </a:extLst>
                </a:gridCol>
              </a:tblGrid>
              <a:tr h="369207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Команда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Описание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790859"/>
                  </a:ext>
                </a:extLst>
              </a:tr>
              <a:tr h="65840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T Hoves DemiBold" panose="02000503030000020004"/>
                        </a:rPr>
                        <a:t>du</a:t>
                      </a:r>
                      <a:r>
                        <a:rPr lang="en-US" baseline="0" dirty="0" smtClean="0">
                          <a:latin typeface="TT Hoves DemiBold" panose="02000503030000020004"/>
                        </a:rPr>
                        <a:t> </a:t>
                      </a:r>
                      <a:r>
                        <a:rPr lang="en-US" dirty="0" smtClean="0">
                          <a:latin typeface="TT Hoves DemiBold" panose="02000503030000020004"/>
                        </a:rPr>
                        <a:t>–</a:t>
                      </a:r>
                      <a:r>
                        <a:rPr lang="en-US" baseline="0" dirty="0" smtClean="0">
                          <a:latin typeface="TT Hoves DemiBold" panose="02000503030000020004"/>
                        </a:rPr>
                        <a:t>0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 smtClean="0">
                          <a:latin typeface="TT Hoves" panose="02000503030000020004"/>
                        </a:rPr>
                        <a:t>Заканчивает</a:t>
                      </a:r>
                      <a:r>
                        <a:rPr lang="ru-RU" sz="1800" baseline="0" dirty="0" smtClean="0">
                          <a:latin typeface="TT Hoves" panose="02000503030000020004"/>
                        </a:rPr>
                        <a:t> каждую выводимую строку</a:t>
                      </a:r>
                      <a:r>
                        <a:rPr lang="en-US" sz="1800" baseline="0" dirty="0" smtClean="0">
                          <a:latin typeface="TT Hoves" panose="02000503030000020004"/>
                        </a:rPr>
                        <a:t> NULL</a:t>
                      </a:r>
                      <a:r>
                        <a:rPr lang="ru-RU" sz="1800" baseline="0" dirty="0" smtClean="0">
                          <a:latin typeface="TT Hoves" panose="02000503030000020004"/>
                        </a:rPr>
                        <a:t>, а не символом строки.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046784"/>
                  </a:ext>
                </a:extLst>
              </a:tr>
              <a:tr h="62701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T Hoves DemiBold" panose="02000503030000020004"/>
                        </a:rPr>
                        <a:t>du –a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 smtClean="0">
                          <a:latin typeface="TT Hoves" panose="02000503030000020004"/>
                        </a:rPr>
                        <a:t>Выводит</a:t>
                      </a:r>
                      <a:r>
                        <a:rPr lang="ru-RU" sz="1800" baseline="0" dirty="0" smtClean="0">
                          <a:latin typeface="TT Hoves" panose="02000503030000020004"/>
                        </a:rPr>
                        <a:t> весь объём для всех файлов, а не только каталоги.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471148"/>
                  </a:ext>
                </a:extLst>
              </a:tr>
              <a:tr h="6461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T Hoves DemiBold" panose="02000503030000020004"/>
                        </a:rPr>
                        <a:t>du</a:t>
                      </a:r>
                      <a:r>
                        <a:rPr lang="en-US" baseline="0" dirty="0" smtClean="0">
                          <a:latin typeface="TT Hoves DemiBold" panose="02000503030000020004"/>
                        </a:rPr>
                        <a:t> –b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 smtClean="0">
                          <a:latin typeface="TT Hoves" panose="02000503030000020004"/>
                        </a:rPr>
                        <a:t>Выводит</a:t>
                      </a:r>
                      <a:r>
                        <a:rPr lang="ru-RU" sz="1800" baseline="0" dirty="0" smtClean="0">
                          <a:latin typeface="TT Hoves" panose="02000503030000020004"/>
                        </a:rPr>
                        <a:t> действительные размеры в байтах.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463959"/>
                  </a:ext>
                </a:extLst>
              </a:tr>
              <a:tr h="3692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TT Hoves DemiBold" panose="02000503030000020004"/>
                        </a:rPr>
                        <a:t>du</a:t>
                      </a:r>
                      <a:r>
                        <a:rPr lang="en-US" baseline="0" dirty="0" smtClean="0">
                          <a:latin typeface="TT Hoves DemiBold" panose="02000503030000020004"/>
                        </a:rPr>
                        <a:t> –c 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latin typeface="TT Hoves" panose="02000503030000020004"/>
                        </a:rPr>
                        <a:t>Выводит общий каталог.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375119"/>
                  </a:ext>
                </a:extLst>
              </a:tr>
            </a:tbl>
          </a:graphicData>
        </a:graphic>
      </p:graphicFrame>
      <p:sp>
        <p:nvSpPr>
          <p:cNvPr id="11" name="Рисунок 10"/>
          <p:cNvSpPr>
            <a:spLocks noGrp="1"/>
          </p:cNvSpPr>
          <p:nvPr>
            <p:ph type="pic" idx="1"/>
          </p:nvPr>
        </p:nvSpPr>
        <p:spPr/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666" y="2422230"/>
            <a:ext cx="4529866" cy="3277593"/>
          </a:xfrm>
          <a:prstGeom prst="rect">
            <a:avLst/>
          </a:prstGeom>
        </p:spPr>
      </p:pic>
      <p:sp>
        <p:nvSpPr>
          <p:cNvPr id="7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8413478" y="390690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87860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36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356686" y="258106"/>
            <a:ext cx="1356204" cy="706630"/>
          </a:xfrm>
        </p:spPr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free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6798"/>
              </p:ext>
            </p:extLst>
          </p:nvPr>
        </p:nvGraphicFramePr>
        <p:xfrm>
          <a:off x="269600" y="1933950"/>
          <a:ext cx="6924008" cy="3696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8159">
                  <a:extLst>
                    <a:ext uri="{9D8B030D-6E8A-4147-A177-3AD203B41FA5}">
                      <a16:colId xmlns:a16="http://schemas.microsoft.com/office/drawing/2014/main" val="2803209062"/>
                    </a:ext>
                  </a:extLst>
                </a:gridCol>
                <a:gridCol w="5175849">
                  <a:extLst>
                    <a:ext uri="{9D8B030D-6E8A-4147-A177-3AD203B41FA5}">
                      <a16:colId xmlns:a16="http://schemas.microsoft.com/office/drawing/2014/main" val="4012415200"/>
                    </a:ext>
                  </a:extLst>
                </a:gridCol>
              </a:tblGrid>
              <a:tr h="35868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Команда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Описание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790859"/>
                  </a:ext>
                </a:extLst>
              </a:tr>
              <a:tr h="56014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effectLst/>
                          <a:latin typeface="TT Hoves" panose="02000503030000020004"/>
                        </a:rPr>
                        <a:t>free</a:t>
                      </a:r>
                      <a:r>
                        <a:rPr lang="en-US" sz="1800" baseline="0" dirty="0" smtClean="0">
                          <a:effectLst/>
                          <a:latin typeface="TT Hoves" panose="02000503030000020004"/>
                        </a:rPr>
                        <a:t> –</a:t>
                      </a:r>
                      <a:r>
                        <a:rPr lang="en-US" sz="1800" dirty="0" smtClean="0">
                          <a:effectLst/>
                          <a:latin typeface="TT Hoves" panose="02000503030000020004"/>
                        </a:rPr>
                        <a:t>b </a:t>
                      </a:r>
                      <a:endParaRPr lang="ru-RU" sz="1800" dirty="0">
                        <a:effectLst/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Отображать вывод в байтах.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046784"/>
                  </a:ext>
                </a:extLst>
              </a:tr>
              <a:tr h="48459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effectLst/>
                          <a:latin typeface="TT Hoves" panose="02000503030000020004"/>
                        </a:rPr>
                        <a:t>free –k</a:t>
                      </a:r>
                      <a:endParaRPr lang="ru-RU" sz="1800" dirty="0">
                        <a:effectLst/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Отображать вывод в килобайтах.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471148"/>
                  </a:ext>
                </a:extLst>
              </a:tr>
              <a:tr h="358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effectLst/>
                          <a:latin typeface="TT Hoves" panose="02000503030000020004"/>
                        </a:rPr>
                        <a:t>free –m</a:t>
                      </a:r>
                      <a:endParaRPr lang="ru-RU" sz="1800" dirty="0">
                        <a:effectLst/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Отображать вывод в мегабайтах.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463959"/>
                  </a:ext>
                </a:extLst>
              </a:tr>
              <a:tr h="358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effectLst/>
                          <a:latin typeface="TT Hoves" panose="02000503030000020004"/>
                        </a:rPr>
                        <a:t>free –g</a:t>
                      </a:r>
                      <a:endParaRPr lang="ru-RU" sz="1800" dirty="0" smtClean="0">
                        <a:effectLst/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Показать вывод в гигабайтах.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375119"/>
                  </a:ext>
                </a:extLst>
              </a:tr>
              <a:tr h="358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effectLst/>
                          <a:latin typeface="TT Hoves" panose="02000503030000020004"/>
                        </a:rPr>
                        <a:t>free –h</a:t>
                      </a:r>
                      <a:endParaRPr lang="ru-RU" sz="1800" dirty="0" smtClean="0">
                        <a:effectLst/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Просмотреть информацию в удобочитаемом формате (обычно в мегабайтах и гигабайтах).</a:t>
                      </a:r>
                      <a:endParaRPr lang="ru-RU" sz="1800" dirty="0" smtClean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568548"/>
                  </a:ext>
                </a:extLst>
              </a:tr>
              <a:tr h="358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effectLst/>
                          <a:latin typeface="TT Hoves" panose="02000503030000020004"/>
                        </a:rPr>
                        <a:t>free –w</a:t>
                      </a:r>
                      <a:endParaRPr lang="ru-RU" sz="1800" dirty="0" smtClean="0">
                        <a:effectLst/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Переключение вывода в расширенный режим, который обеспечивает вывод более 80 символов в строке.</a:t>
                      </a:r>
                      <a:endParaRPr lang="ru-RU" sz="1800" dirty="0" smtClean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222156"/>
                  </a:ext>
                </a:extLst>
              </a:tr>
            </a:tbl>
          </a:graphicData>
        </a:graphic>
      </p:graphicFrame>
      <p:sp>
        <p:nvSpPr>
          <p:cNvPr id="11" name="Рисунок 10"/>
          <p:cNvSpPr>
            <a:spLocks noGrp="1"/>
          </p:cNvSpPr>
          <p:nvPr>
            <p:ph type="pic" idx="1"/>
          </p:nvPr>
        </p:nvSpPr>
        <p:spPr/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664" y="2399250"/>
            <a:ext cx="4529867" cy="3306883"/>
          </a:xfrm>
          <a:prstGeom prst="rect">
            <a:avLst/>
          </a:prstGeom>
        </p:spPr>
      </p:pic>
      <p:sp>
        <p:nvSpPr>
          <p:cNvPr id="7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8413478" y="390690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89848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37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356686" y="258106"/>
            <a:ext cx="1588024" cy="706630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iostat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619516"/>
              </p:ext>
            </p:extLst>
          </p:nvPr>
        </p:nvGraphicFramePr>
        <p:xfrm>
          <a:off x="356686" y="1388554"/>
          <a:ext cx="6438397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417">
                  <a:extLst>
                    <a:ext uri="{9D8B030D-6E8A-4147-A177-3AD203B41FA5}">
                      <a16:colId xmlns:a16="http://schemas.microsoft.com/office/drawing/2014/main" val="2803209062"/>
                    </a:ext>
                  </a:extLst>
                </a:gridCol>
                <a:gridCol w="4556980">
                  <a:extLst>
                    <a:ext uri="{9D8B030D-6E8A-4147-A177-3AD203B41FA5}">
                      <a16:colId xmlns:a16="http://schemas.microsoft.com/office/drawing/2014/main" val="4012415200"/>
                    </a:ext>
                  </a:extLst>
                </a:gridCol>
              </a:tblGrid>
              <a:tr h="35868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Команда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Описание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790859"/>
                  </a:ext>
                </a:extLst>
              </a:tr>
              <a:tr h="56014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effectLst/>
                          <a:latin typeface="TT Hoves" panose="02000503030000020004"/>
                        </a:rPr>
                        <a:t>iostat</a:t>
                      </a:r>
                      <a:r>
                        <a:rPr lang="en-US" sz="1800" dirty="0" smtClean="0">
                          <a:effectLst/>
                          <a:latin typeface="TT Hoves" panose="02000503030000020004"/>
                        </a:rPr>
                        <a:t> –c</a:t>
                      </a:r>
                      <a:endParaRPr lang="ru-RU" sz="1800" dirty="0">
                        <a:effectLst/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 smtClean="0">
                          <a:latin typeface="TT Hoves" panose="02000503030000020004"/>
                        </a:rPr>
                        <a:t>Отобразить только информацию об использовании процессора.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046784"/>
                  </a:ext>
                </a:extLst>
              </a:tr>
              <a:tr h="55617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effectLst/>
                          <a:latin typeface="TT Hoves" panose="02000503030000020004"/>
                        </a:rPr>
                        <a:t>iostat</a:t>
                      </a:r>
                      <a:r>
                        <a:rPr lang="en-US" sz="1800" dirty="0" smtClean="0">
                          <a:effectLst/>
                          <a:latin typeface="TT Hoves" panose="02000503030000020004"/>
                        </a:rPr>
                        <a:t> –d</a:t>
                      </a:r>
                      <a:endParaRPr lang="ru-RU" sz="1800" dirty="0">
                        <a:effectLst/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 smtClean="0">
                          <a:latin typeface="TT Hoves" panose="02000503030000020004"/>
                        </a:rPr>
                        <a:t>Отобразить только информацию об использовании устройств.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471148"/>
                  </a:ext>
                </a:extLst>
              </a:tr>
              <a:tr h="358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effectLst/>
                          <a:latin typeface="TT Hoves" panose="02000503030000020004"/>
                        </a:rPr>
                        <a:t>iostat</a:t>
                      </a:r>
                      <a:r>
                        <a:rPr lang="en-US" sz="1800" dirty="0" smtClean="0">
                          <a:effectLst/>
                          <a:latin typeface="TT Hoves" panose="02000503030000020004"/>
                        </a:rPr>
                        <a:t> –h</a:t>
                      </a:r>
                      <a:endParaRPr lang="ru-RU" sz="1800" dirty="0" smtClean="0">
                        <a:effectLst/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dirty="0" smtClean="0">
                          <a:latin typeface="TT Hoves" panose="02000503030000020004"/>
                        </a:rPr>
                        <a:t>Вывести данные в отчёте в удобном для чтения формате.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463959"/>
                  </a:ext>
                </a:extLst>
              </a:tr>
              <a:tr h="358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effectLst/>
                          <a:latin typeface="TT Hoves" panose="02000503030000020004"/>
                        </a:rPr>
                        <a:t>iostat</a:t>
                      </a:r>
                      <a:r>
                        <a:rPr lang="en-US" sz="1800" dirty="0" smtClean="0">
                          <a:effectLst/>
                          <a:latin typeface="TT Hoves" panose="02000503030000020004"/>
                        </a:rPr>
                        <a:t> –k</a:t>
                      </a:r>
                      <a:endParaRPr lang="ru-RU" sz="1800" dirty="0" smtClean="0">
                        <a:effectLst/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latin typeface="TT Hoves" panose="02000503030000020004"/>
                        </a:rPr>
                        <a:t>Вывести статистику в килобайтах.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375119"/>
                  </a:ext>
                </a:extLst>
              </a:tr>
              <a:tr h="358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effectLst/>
                          <a:latin typeface="TT Hoves" panose="02000503030000020004"/>
                        </a:rPr>
                        <a:t>iostat</a:t>
                      </a:r>
                      <a:r>
                        <a:rPr lang="en-US" sz="1800" dirty="0" smtClean="0">
                          <a:effectLst/>
                          <a:latin typeface="TT Hoves" panose="02000503030000020004"/>
                        </a:rPr>
                        <a:t> –m</a:t>
                      </a:r>
                      <a:endParaRPr lang="ru-RU" sz="1800" dirty="0" smtClean="0">
                        <a:effectLst/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latin typeface="TT Hoves" panose="02000503030000020004"/>
                        </a:rPr>
                        <a:t>Вывести статистику в мегабайтах.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78381"/>
                  </a:ext>
                </a:extLst>
              </a:tr>
              <a:tr h="358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effectLst/>
                          <a:latin typeface="TT Hoves" panose="02000503030000020004"/>
                        </a:rPr>
                        <a:t>iostat</a:t>
                      </a:r>
                      <a:r>
                        <a:rPr lang="en-US" sz="1800" dirty="0" smtClean="0">
                          <a:effectLst/>
                          <a:latin typeface="TT Hoves" panose="02000503030000020004"/>
                        </a:rPr>
                        <a:t> –p</a:t>
                      </a:r>
                      <a:endParaRPr lang="ru-RU" sz="1800" dirty="0" smtClean="0">
                        <a:effectLst/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latin typeface="TT Hoves" panose="02000503030000020004"/>
                        </a:rPr>
                        <a:t>Вывести статистику по устройству и всем его разделам.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852789"/>
                  </a:ext>
                </a:extLst>
              </a:tr>
              <a:tr h="358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effectLst/>
                          <a:latin typeface="TT Hoves" panose="02000503030000020004"/>
                        </a:rPr>
                        <a:t>iostat</a:t>
                      </a:r>
                      <a:r>
                        <a:rPr lang="en-US" sz="1800" baseline="0" dirty="0" smtClean="0">
                          <a:effectLst/>
                          <a:latin typeface="TT Hoves" panose="02000503030000020004"/>
                        </a:rPr>
                        <a:t> –x</a:t>
                      </a:r>
                      <a:endParaRPr lang="ru-RU" sz="1800" dirty="0" smtClean="0">
                        <a:effectLst/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latin typeface="TT Hoves" panose="02000503030000020004"/>
                        </a:rPr>
                        <a:t>Вывести расширенную статистику.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421881"/>
                  </a:ext>
                </a:extLst>
              </a:tr>
            </a:tbl>
          </a:graphicData>
        </a:graphic>
      </p:graphicFrame>
      <p:sp>
        <p:nvSpPr>
          <p:cNvPr id="11" name="Рисунок 10"/>
          <p:cNvSpPr>
            <a:spLocks noGrp="1"/>
          </p:cNvSpPr>
          <p:nvPr>
            <p:ph type="pic" idx="1"/>
          </p:nvPr>
        </p:nvSpPr>
        <p:spPr/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665" y="2429546"/>
            <a:ext cx="4532335" cy="3261243"/>
          </a:xfrm>
          <a:prstGeom prst="rect">
            <a:avLst/>
          </a:prstGeom>
        </p:spPr>
      </p:pic>
      <p:sp>
        <p:nvSpPr>
          <p:cNvPr id="7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8413478" y="390690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52984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38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356685" y="240689"/>
            <a:ext cx="1909997" cy="88811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mpstat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284839"/>
              </p:ext>
            </p:extLst>
          </p:nvPr>
        </p:nvGraphicFramePr>
        <p:xfrm>
          <a:off x="356685" y="1668544"/>
          <a:ext cx="6438397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748">
                  <a:extLst>
                    <a:ext uri="{9D8B030D-6E8A-4147-A177-3AD203B41FA5}">
                      <a16:colId xmlns:a16="http://schemas.microsoft.com/office/drawing/2014/main" val="2803209062"/>
                    </a:ext>
                  </a:extLst>
                </a:gridCol>
                <a:gridCol w="4310649">
                  <a:extLst>
                    <a:ext uri="{9D8B030D-6E8A-4147-A177-3AD203B41FA5}">
                      <a16:colId xmlns:a16="http://schemas.microsoft.com/office/drawing/2014/main" val="4012415200"/>
                    </a:ext>
                  </a:extLst>
                </a:gridCol>
              </a:tblGrid>
              <a:tr h="35868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Команда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Описание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790859"/>
                  </a:ext>
                </a:extLst>
              </a:tr>
              <a:tr h="56014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TT Hoves DemiBold" panose="02000503030000020004"/>
                        </a:rPr>
                        <a:t>mpstat</a:t>
                      </a:r>
                      <a:r>
                        <a:rPr lang="en-US" sz="1800" dirty="0" smtClean="0">
                          <a:latin typeface="TT Hoves DemiBold" panose="02000503030000020004"/>
                        </a:rPr>
                        <a:t> –A 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Показывает всю информацию, которая может быть отображена с помощью команды «</a:t>
                      </a:r>
                      <a:r>
                        <a:rPr lang="ru-RU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mpstat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»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о</a:t>
                      </a:r>
                      <a:r>
                        <a:rPr lang="ru-RU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 процессоре.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046784"/>
                  </a:ext>
                </a:extLst>
              </a:tr>
              <a:tr h="87856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TT Hoves DemiBold" panose="02000503030000020004"/>
                        </a:rPr>
                        <a:t>mpstat</a:t>
                      </a:r>
                      <a:r>
                        <a:rPr lang="en-US" sz="1800" dirty="0" smtClean="0">
                          <a:latin typeface="TT Hoves DemiBold" panose="02000503030000020004"/>
                        </a:rPr>
                        <a:t> –P</a:t>
                      </a:r>
                      <a:r>
                        <a:rPr lang="en-US" sz="1800" baseline="0" dirty="0" smtClean="0">
                          <a:latin typeface="TT Hoves DemiBold" panose="02000503030000020004"/>
                        </a:rPr>
                        <a:t> ALL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Параметр «-P ALL» покажет все индивидуальные процессоры или ядра вместе со статистикой.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471148"/>
                  </a:ext>
                </a:extLst>
              </a:tr>
              <a:tr h="3586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TT Hoves DemiBold" panose="02000503030000020004"/>
                        </a:rPr>
                        <a:t>mpstat</a:t>
                      </a:r>
                      <a:r>
                        <a:rPr lang="en-US" sz="1800" dirty="0" smtClean="0">
                          <a:latin typeface="TT Hoves DemiBold" panose="02000503030000020004"/>
                        </a:rPr>
                        <a:t> –P</a:t>
                      </a:r>
                      <a:r>
                        <a:rPr lang="en-US" sz="1800" baseline="0" dirty="0" smtClean="0">
                          <a:latin typeface="TT Hoves DemiBold" panose="02000503030000020004"/>
                        </a:rPr>
                        <a:t> 0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Для отображения статистически о конкретном CPU или ядре, используйте опцию -P.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463959"/>
                  </a:ext>
                </a:extLst>
              </a:tr>
              <a:tr h="358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latin typeface="TT Hoves DemiBold" panose="02000503030000020004"/>
                        </a:rPr>
                        <a:t>mpstat</a:t>
                      </a:r>
                      <a:r>
                        <a:rPr lang="en-US" sz="1800" dirty="0" smtClean="0">
                          <a:latin typeface="TT Hoves DemiBold" panose="02000503030000020004"/>
                        </a:rPr>
                        <a:t> –V</a:t>
                      </a:r>
                      <a:endParaRPr lang="ru-RU" sz="1800" dirty="0" smtClean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Можно выполнить «</a:t>
                      </a:r>
                      <a:r>
                        <a:rPr lang="ru-RU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mpstat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 -V», чтобы показать версию утилиты.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375119"/>
                  </a:ext>
                </a:extLst>
              </a:tr>
            </a:tbl>
          </a:graphicData>
        </a:graphic>
      </p:graphicFrame>
      <p:sp>
        <p:nvSpPr>
          <p:cNvPr id="11" name="Рисунок 10"/>
          <p:cNvSpPr>
            <a:spLocks noGrp="1"/>
          </p:cNvSpPr>
          <p:nvPr>
            <p:ph type="pic" idx="1"/>
          </p:nvPr>
        </p:nvSpPr>
        <p:spPr/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665" y="2461364"/>
            <a:ext cx="4532335" cy="3240887"/>
          </a:xfrm>
          <a:prstGeom prst="rect">
            <a:avLst/>
          </a:prstGeom>
        </p:spPr>
      </p:pic>
      <p:sp>
        <p:nvSpPr>
          <p:cNvPr id="7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8413478" y="390690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03948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39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356685" y="258106"/>
            <a:ext cx="1909997" cy="88811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vmstat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574780"/>
              </p:ext>
            </p:extLst>
          </p:nvPr>
        </p:nvGraphicFramePr>
        <p:xfrm>
          <a:off x="356685" y="2461364"/>
          <a:ext cx="6438397" cy="233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748">
                  <a:extLst>
                    <a:ext uri="{9D8B030D-6E8A-4147-A177-3AD203B41FA5}">
                      <a16:colId xmlns:a16="http://schemas.microsoft.com/office/drawing/2014/main" val="2803209062"/>
                    </a:ext>
                  </a:extLst>
                </a:gridCol>
                <a:gridCol w="4310649">
                  <a:extLst>
                    <a:ext uri="{9D8B030D-6E8A-4147-A177-3AD203B41FA5}">
                      <a16:colId xmlns:a16="http://schemas.microsoft.com/office/drawing/2014/main" val="4012415200"/>
                    </a:ext>
                  </a:extLst>
                </a:gridCol>
              </a:tblGrid>
              <a:tr h="358464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Команда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/>
                        <a:t>Описание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790859"/>
                  </a:ext>
                </a:extLst>
              </a:tr>
              <a:tr h="560145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err="1" smtClean="0">
                          <a:latin typeface="TT Hoves" panose="02000503030000020004"/>
                        </a:rPr>
                        <a:t>vmstat</a:t>
                      </a:r>
                      <a:r>
                        <a:rPr lang="en-US" sz="1800" b="0" baseline="0" dirty="0" smtClean="0">
                          <a:latin typeface="TT Hoves" panose="02000503030000020004"/>
                        </a:rPr>
                        <a:t> –a </a:t>
                      </a:r>
                      <a:endParaRPr lang="ru-RU" sz="1800" b="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Активная/неактивная память.</a:t>
                      </a:r>
                      <a:endParaRPr lang="ru-RU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046784"/>
                  </a:ext>
                </a:extLst>
              </a:tr>
              <a:tr h="6752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TT Hoves" panose="02000503030000020004"/>
                          <a:ea typeface="+mn-ea"/>
                          <a:cs typeface="+mn-cs"/>
                        </a:rPr>
                        <a:t>vmstat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TT Hoves" panose="02000503030000020004"/>
                          <a:ea typeface="+mn-ea"/>
                          <a:cs typeface="+mn-cs"/>
                        </a:rPr>
                        <a:t> –f </a:t>
                      </a:r>
                      <a:endParaRPr kumimoji="0" lang="ru-RU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TT Hoves" panose="020005030300000200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Количество </a:t>
                      </a:r>
                      <a:r>
                        <a:rPr lang="ru-RU" sz="1800" b="0" i="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задач 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 момента загрузки.</a:t>
                      </a:r>
                      <a:endParaRPr lang="ru-RU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471148"/>
                  </a:ext>
                </a:extLst>
              </a:tr>
              <a:tr h="358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TT Hoves" panose="02000503030000020004"/>
                          <a:ea typeface="+mn-ea"/>
                          <a:cs typeface="+mn-cs"/>
                        </a:rPr>
                        <a:t>vmstat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TT Hoves" panose="02000503030000020004"/>
                          <a:ea typeface="+mn-ea"/>
                          <a:cs typeface="+mn-cs"/>
                        </a:rPr>
                        <a:t> –d </a:t>
                      </a:r>
                      <a:endParaRPr kumimoji="0" lang="ru-RU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TT Hoves" panose="020005030300000200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Статистика диска.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463959"/>
                  </a:ext>
                </a:extLst>
              </a:tr>
              <a:tr h="358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TT Hoves" panose="02000503030000020004"/>
                          <a:ea typeface="+mn-ea"/>
                          <a:cs typeface="+mn-cs"/>
                        </a:rPr>
                        <a:t>vmstat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TT Hoves" panose="02000503030000020004"/>
                          <a:ea typeface="+mn-ea"/>
                          <a:cs typeface="+mn-cs"/>
                        </a:rPr>
                        <a:t> –D </a:t>
                      </a:r>
                      <a:endParaRPr kumimoji="0" lang="ru-RU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TT Hoves" panose="020005030300000200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Общая статистика диска.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375119"/>
                  </a:ext>
                </a:extLst>
              </a:tr>
            </a:tbl>
          </a:graphicData>
        </a:graphic>
      </p:graphicFrame>
      <p:sp>
        <p:nvSpPr>
          <p:cNvPr id="11" name="Рисунок 10"/>
          <p:cNvSpPr>
            <a:spLocks noGrp="1"/>
          </p:cNvSpPr>
          <p:nvPr>
            <p:ph type="pic" idx="1"/>
          </p:nvPr>
        </p:nvSpPr>
        <p:spPr/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426" y="2452720"/>
            <a:ext cx="4589106" cy="3203134"/>
          </a:xfrm>
          <a:prstGeom prst="rect">
            <a:avLst/>
          </a:prstGeom>
        </p:spPr>
      </p:pic>
      <p:sp>
        <p:nvSpPr>
          <p:cNvPr id="7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8413478" y="390690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09319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1" b="4891"/>
          <a:stretch>
            <a:fillRect/>
          </a:stretch>
        </p:blipFill>
        <p:spPr>
          <a:xfrm>
            <a:off x="7662133" y="2461364"/>
            <a:ext cx="4529867" cy="3169085"/>
          </a:xfrm>
        </p:spPr>
      </p:pic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504595" y="3607242"/>
            <a:ext cx="6710864" cy="2023207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ru-RU" sz="1800" dirty="0">
                <a:latin typeface="TT Hoves" panose="02000503030000020004"/>
              </a:rPr>
              <a:t>Здесь нужно будет указать:</a:t>
            </a:r>
          </a:p>
          <a:p>
            <a:pPr marL="1081088" indent="-534988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вид </a:t>
            </a:r>
            <a:r>
              <a:rPr lang="ru-RU" sz="1800" dirty="0" smtClean="0">
                <a:latin typeface="TT Hoves" panose="02000503030000020004"/>
              </a:rPr>
              <a:t>раздела;</a:t>
            </a:r>
            <a:endParaRPr lang="ru-RU" sz="1800" dirty="0">
              <a:latin typeface="TT Hoves" panose="02000503030000020004"/>
            </a:endParaRPr>
          </a:p>
          <a:p>
            <a:pPr marL="1081088" indent="-534988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файловую </a:t>
            </a:r>
            <a:r>
              <a:rPr lang="ru-RU" sz="1800" dirty="0" smtClean="0">
                <a:latin typeface="TT Hoves" panose="02000503030000020004"/>
              </a:rPr>
              <a:t>систему;</a:t>
            </a:r>
            <a:endParaRPr lang="ru-RU" sz="1800" dirty="0">
              <a:latin typeface="TT Hoves" panose="02000503030000020004"/>
            </a:endParaRPr>
          </a:p>
          <a:p>
            <a:pPr marL="1081088" indent="-534988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точку </a:t>
            </a:r>
            <a:r>
              <a:rPr lang="ru-RU" sz="1800" dirty="0" smtClean="0">
                <a:latin typeface="TT Hoves" panose="02000503030000020004"/>
              </a:rPr>
              <a:t>монтирования.</a:t>
            </a:r>
            <a:endParaRPr lang="ru-RU" sz="1800" dirty="0">
              <a:latin typeface="TT Hoves" panose="02000503030000020004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2681830" y="701225"/>
            <a:ext cx="9067258" cy="1097927"/>
          </a:xfrm>
        </p:spPr>
        <p:txBody>
          <a:bodyPr>
            <a:normAutofit/>
          </a:bodyPr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Ручная разметка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sp>
        <p:nvSpPr>
          <p:cNvPr id="10" name="Текст 2"/>
          <p:cNvSpPr>
            <a:spLocks noGrp="1"/>
          </p:cNvSpPr>
          <p:nvPr>
            <p:ph type="body" sz="half" idx="2"/>
          </p:nvPr>
        </p:nvSpPr>
        <p:spPr>
          <a:xfrm>
            <a:off x="504595" y="1931759"/>
            <a:ext cx="6710864" cy="15997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800" dirty="0" smtClean="0">
                <a:latin typeface="TT Hoves" panose="02000503030000020004"/>
              </a:rPr>
              <a:t>Однако </a:t>
            </a:r>
            <a:r>
              <a:rPr lang="ru-RU" sz="1800" dirty="0">
                <a:latin typeface="TT Hoves" panose="02000503030000020004"/>
              </a:rPr>
              <a:t>впоследствии может возникнуть необходимость самостоятельно выбирать размеры для разделов или, например, создать отдельные </a:t>
            </a:r>
            <a:r>
              <a:rPr lang="ru-RU" sz="1800" dirty="0" smtClean="0">
                <a:latin typeface="TT Hoves" panose="02000503030000020004"/>
              </a:rPr>
              <a:t>раздел</a:t>
            </a:r>
            <a:r>
              <a:rPr lang="ru-RU" sz="1800" dirty="0">
                <a:latin typeface="TT Hoves" panose="02000503030000020004"/>
              </a:rPr>
              <a:t>ы</a:t>
            </a:r>
            <a:r>
              <a:rPr lang="ru-RU" sz="1800" dirty="0" smtClean="0">
                <a:latin typeface="TT Hoves" panose="02000503030000020004"/>
              </a:rPr>
              <a:t> </a:t>
            </a:r>
            <a:r>
              <a:rPr lang="ru-RU" sz="1800" dirty="0">
                <a:latin typeface="TT Hoves" panose="02000503030000020004"/>
              </a:rPr>
              <a:t>для тех или иных задач. Для этого нужно выбрать ручную разметку</a:t>
            </a:r>
            <a:r>
              <a:rPr lang="ru-RU" sz="1800" dirty="0" smtClean="0">
                <a:latin typeface="TT Hoves" panose="02000503030000020004"/>
              </a:rPr>
              <a:t>.</a:t>
            </a:r>
            <a:endParaRPr lang="ru-RU" sz="1800" dirty="0">
              <a:latin typeface="TT Hoves" panose="02000503030000020004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356686" y="310835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 </a:t>
            </a:r>
            <a:r>
              <a:rPr lang="en-US" sz="1200" dirty="0">
                <a:solidFill>
                  <a:srgbClr val="212121"/>
                </a:solidFill>
                <a:latin typeface="TT Hoves" panose="02000503030000020004"/>
              </a:rPr>
              <a:t>Linux</a:t>
            </a:r>
            <a:endParaRPr lang="ru-RU" sz="1200" dirty="0">
              <a:solidFill>
                <a:srgbClr val="212121"/>
              </a:solidFill>
              <a:latin typeface="TT Hoves" panose="02000503030000020004"/>
            </a:endParaRPr>
          </a:p>
          <a:p>
            <a:pPr marL="0" indent="0">
              <a:buNone/>
            </a:pP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34678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40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338756" y="78812"/>
            <a:ext cx="1909997" cy="888114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w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390546"/>
              </p:ext>
            </p:extLst>
          </p:nvPr>
        </p:nvGraphicFramePr>
        <p:xfrm>
          <a:off x="138971" y="879105"/>
          <a:ext cx="6549212" cy="5094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416">
                  <a:extLst>
                    <a:ext uri="{9D8B030D-6E8A-4147-A177-3AD203B41FA5}">
                      <a16:colId xmlns:a16="http://schemas.microsoft.com/office/drawing/2014/main" val="2803209062"/>
                    </a:ext>
                  </a:extLst>
                </a:gridCol>
                <a:gridCol w="5299796">
                  <a:extLst>
                    <a:ext uri="{9D8B030D-6E8A-4147-A177-3AD203B41FA5}">
                      <a16:colId xmlns:a16="http://schemas.microsoft.com/office/drawing/2014/main" val="4012415200"/>
                    </a:ext>
                  </a:extLst>
                </a:gridCol>
              </a:tblGrid>
              <a:tr h="385171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Команда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Описание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790859"/>
                  </a:ext>
                </a:extLst>
              </a:tr>
              <a:tr h="33826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T Hoves" panose="02000503030000020004"/>
                        </a:rPr>
                        <a:t>w –h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Не выводить заголовок у таблицы.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046784"/>
                  </a:ext>
                </a:extLst>
              </a:tr>
              <a:tr h="84565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T Hoves" panose="02000503030000020004"/>
                        </a:rPr>
                        <a:t>w</a:t>
                      </a:r>
                      <a:r>
                        <a:rPr lang="en-US" sz="1800" baseline="0" dirty="0" smtClean="0">
                          <a:latin typeface="TT Hoves" panose="02000503030000020004"/>
                        </a:rPr>
                        <a:t> –u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Игнорировать имена пользователей при определении времени текущего процесса и времени CPU.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471148"/>
                  </a:ext>
                </a:extLst>
              </a:tr>
              <a:tr h="84565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T Hoves" panose="02000503030000020004"/>
                        </a:rPr>
                        <a:t>w</a:t>
                      </a:r>
                      <a:r>
                        <a:rPr lang="en-US" sz="1800" baseline="0" dirty="0" smtClean="0">
                          <a:latin typeface="TT Hoves" panose="02000503030000020004"/>
                        </a:rPr>
                        <a:t> –s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Использовать сокращенный формат вывода. Не выводить колонки JCPU и PCPU.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463959"/>
                  </a:ext>
                </a:extLst>
              </a:tr>
              <a:tr h="8456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T Hoves" panose="02000503030000020004"/>
                        </a:rPr>
                        <a:t>w</a:t>
                      </a:r>
                      <a:r>
                        <a:rPr lang="en-US" sz="1800" baseline="0" dirty="0" smtClean="0">
                          <a:latin typeface="TT Hoves" panose="02000503030000020004"/>
                        </a:rPr>
                        <a:t> –f</a:t>
                      </a:r>
                      <a:endParaRPr lang="ru-RU" sz="1800" dirty="0" smtClean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Включить или выключить вывод поля «</a:t>
                      </a:r>
                      <a:r>
                        <a:rPr lang="ru-RU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from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», которое соответствует имени удаленного хоста (</a:t>
                      </a:r>
                      <a:r>
                        <a:rPr lang="ru-RU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remote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hostname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).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375119"/>
                  </a:ext>
                </a:extLst>
              </a:tr>
              <a:tr h="8456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T Hoves" panose="02000503030000020004"/>
                        </a:rPr>
                        <a:t>w</a:t>
                      </a:r>
                      <a:r>
                        <a:rPr lang="en-US" sz="1800" baseline="0" dirty="0" smtClean="0">
                          <a:latin typeface="TT Hoves" panose="02000503030000020004"/>
                        </a:rPr>
                        <a:t> –I</a:t>
                      </a:r>
                      <a:endParaRPr lang="ru-RU" sz="1800" dirty="0" smtClean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Выводить в поле </a:t>
                      </a:r>
                      <a:r>
                        <a:rPr lang="ru-RU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from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 IP-адрес вместо имени хоста (</a:t>
                      </a:r>
                      <a:r>
                        <a:rPr lang="ru-RU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hostname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), если это возможно.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128636"/>
                  </a:ext>
                </a:extLst>
              </a:tr>
              <a:tr h="4579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T Hoves" panose="02000503030000020004"/>
                        </a:rPr>
                        <a:t>w</a:t>
                      </a:r>
                      <a:r>
                        <a:rPr lang="en-US" sz="1800" baseline="0" dirty="0" smtClean="0">
                          <a:latin typeface="TT Hoves" panose="02000503030000020004"/>
                        </a:rPr>
                        <a:t> –o</a:t>
                      </a:r>
                      <a:endParaRPr lang="ru-RU" sz="1800" dirty="0" smtClean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Выводить информацию в старом формате.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69127"/>
                  </a:ext>
                </a:extLst>
              </a:tr>
              <a:tr h="3382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T Hoves" panose="02000503030000020004"/>
                        </a:rPr>
                        <a:t>w</a:t>
                      </a:r>
                      <a:r>
                        <a:rPr lang="en-US" sz="1800" baseline="0" dirty="0" smtClean="0">
                          <a:latin typeface="TT Hoves" panose="02000503030000020004"/>
                        </a:rPr>
                        <a:t> –V</a:t>
                      </a:r>
                      <a:endParaRPr lang="ru-RU" sz="1800" dirty="0" smtClean="0"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 Вывести версию утилиты/команды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 w.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854467"/>
                  </a:ext>
                </a:extLst>
              </a:tr>
            </a:tbl>
          </a:graphicData>
        </a:graphic>
      </p:graphicFrame>
      <p:sp>
        <p:nvSpPr>
          <p:cNvPr id="11" name="Рисунок 10"/>
          <p:cNvSpPr>
            <a:spLocks noGrp="1"/>
          </p:cNvSpPr>
          <p:nvPr>
            <p:ph type="pic" idx="1"/>
          </p:nvPr>
        </p:nvSpPr>
        <p:spPr/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536" y="2461364"/>
            <a:ext cx="4543464" cy="3188644"/>
          </a:xfrm>
          <a:prstGeom prst="rect">
            <a:avLst/>
          </a:prstGeom>
        </p:spPr>
      </p:pic>
      <p:sp>
        <p:nvSpPr>
          <p:cNvPr id="7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8413478" y="390690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34103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>
                <a:latin typeface="TT Hoves" panose="02000503030000020004"/>
              </a:rPr>
              <a:pPr/>
              <a:t>41</a:t>
            </a:fld>
            <a:endParaRPr lang="ru-RU">
              <a:latin typeface="TT Hoves" panose="02000503030000020004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4247" y="495018"/>
            <a:ext cx="1909997" cy="888114"/>
          </a:xfrm>
        </p:spPr>
        <p:txBody>
          <a:bodyPr>
            <a:normAutofit/>
          </a:bodyPr>
          <a:lstStyle/>
          <a:p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htop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" r="16"/>
          <a:stretch>
            <a:fillRect/>
          </a:stretch>
        </p:blipFill>
        <p:spPr/>
      </p:pic>
      <p:sp>
        <p:nvSpPr>
          <p:cNvPr id="6" name="Прямоугольник 5"/>
          <p:cNvSpPr/>
          <p:nvPr/>
        </p:nvSpPr>
        <p:spPr>
          <a:xfrm>
            <a:off x="255248" y="1383132"/>
            <a:ext cx="673198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ru-RU" dirty="0" smtClean="0">
                <a:latin typeface="TT Hoves" panose="02000503030000020004"/>
              </a:rPr>
              <a:t>Окно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en-US" dirty="0" err="1" smtClean="0">
                <a:latin typeface="TT Hoves" panose="02000503030000020004"/>
              </a:rPr>
              <a:t>htop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ru-RU" dirty="0" smtClean="0">
                <a:latin typeface="TT Hoves" panose="02000503030000020004"/>
              </a:rPr>
              <a:t>разделено на два основных раздела: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ru-RU" dirty="0" smtClean="0">
              <a:latin typeface="TT Hoves" panose="02000503030000020004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 smtClean="0">
                <a:latin typeface="TT Hoves" panose="02000503030000020004"/>
              </a:rPr>
              <a:t>    обобщённая информация о системе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 smtClean="0">
                <a:latin typeface="TT Hoves" panose="02000503030000020004"/>
              </a:rPr>
              <a:t>    подробная информация о процессах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ru-RU" dirty="0" smtClean="0">
              <a:latin typeface="TT Hoves" panose="02000503030000020004"/>
            </a:endParaRPr>
          </a:p>
          <a:p>
            <a:pPr algn="just">
              <a:buClr>
                <a:schemeClr val="accent1"/>
              </a:buClr>
            </a:pPr>
            <a:r>
              <a:rPr lang="ru-RU" dirty="0" smtClean="0">
                <a:latin typeface="TT Hoves" panose="02000503030000020004"/>
              </a:rPr>
              <a:t>В самом верху показана нагрузка на каждое ядро центрального процессора (цифры от 1 до 12).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ru-RU" dirty="0" smtClean="0">
              <a:latin typeface="TT Hoves" panose="02000503030000020004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b="1" dirty="0" err="1" smtClean="0">
                <a:latin typeface="TT Hoves" panose="02000503030000020004"/>
              </a:rPr>
              <a:t>Mem</a:t>
            </a:r>
            <a:r>
              <a:rPr lang="ru-RU" dirty="0" smtClean="0">
                <a:latin typeface="TT Hoves" panose="02000503030000020004"/>
              </a:rPr>
              <a:t> — это общее количество оперативной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ru-RU" dirty="0" smtClean="0">
                <a:latin typeface="TT Hoves" panose="02000503030000020004"/>
              </a:rPr>
              <a:t>памяти и используемая память.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b="1" dirty="0" err="1" smtClean="0">
                <a:latin typeface="TT Hoves" panose="02000503030000020004"/>
              </a:rPr>
              <a:t>Task</a:t>
            </a:r>
            <a:r>
              <a:rPr lang="ru-RU" dirty="0" smtClean="0">
                <a:latin typeface="TT Hoves" panose="02000503030000020004"/>
              </a:rPr>
              <a:t> — обобщённая статистика по процессам.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b="1" dirty="0" err="1" smtClean="0">
                <a:latin typeface="TT Hoves" panose="02000503030000020004"/>
              </a:rPr>
              <a:t>Swp</a:t>
            </a:r>
            <a:r>
              <a:rPr lang="ru-RU" dirty="0" smtClean="0">
                <a:latin typeface="TT Hoves" panose="02000503030000020004"/>
              </a:rPr>
              <a:t> — уровень занятости файла подкачки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ru-RU" dirty="0" smtClean="0">
                <a:latin typeface="TT Hoves" panose="02000503030000020004"/>
              </a:rPr>
              <a:t>(если он есть).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b="1" dirty="0" err="1" smtClean="0">
                <a:latin typeface="TT Hoves" panose="02000503030000020004"/>
              </a:rPr>
              <a:t>Load</a:t>
            </a:r>
            <a:r>
              <a:rPr lang="ru-RU" b="1" dirty="0" smtClean="0">
                <a:latin typeface="TT Hoves" panose="02000503030000020004"/>
              </a:rPr>
              <a:t> </a:t>
            </a:r>
            <a:r>
              <a:rPr lang="ru-RU" b="1" dirty="0" err="1" smtClean="0">
                <a:latin typeface="TT Hoves" panose="02000503030000020004"/>
              </a:rPr>
              <a:t>average</a:t>
            </a:r>
            <a:r>
              <a:rPr lang="ru-RU" b="1" dirty="0" smtClean="0">
                <a:latin typeface="TT Hoves" panose="02000503030000020004"/>
              </a:rPr>
              <a:t> </a:t>
            </a:r>
            <a:r>
              <a:rPr lang="ru-RU" dirty="0" smtClean="0">
                <a:latin typeface="TT Hoves" panose="02000503030000020004"/>
              </a:rPr>
              <a:t>— средняя загрузка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ru-RU" dirty="0" smtClean="0">
                <a:latin typeface="TT Hoves" panose="02000503030000020004"/>
              </a:rPr>
              <a:t>центрального процессора.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b="1" dirty="0" err="1" smtClean="0">
                <a:latin typeface="TT Hoves" panose="02000503030000020004"/>
              </a:rPr>
              <a:t>Uptime</a:t>
            </a:r>
            <a:r>
              <a:rPr lang="ru-RU" dirty="0" smtClean="0">
                <a:latin typeface="TT Hoves" panose="02000503030000020004"/>
              </a:rPr>
              <a:t> — время работы операционной системы с момента последней загрузки.</a:t>
            </a:r>
            <a:endParaRPr lang="ru-RU" dirty="0">
              <a:latin typeface="TT Hoves" panose="02000503030000020004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104247" y="255797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65158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38035" y="2373329"/>
            <a:ext cx="6768160" cy="3593251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TT Hoves" panose="02000503030000020004" pitchFamily="2" charset="-52"/>
              </a:rPr>
              <a:t>Тема </a:t>
            </a:r>
            <a:r>
              <a:rPr lang="en-US" sz="3600" dirty="0">
                <a:latin typeface="TT Hoves" panose="02000503030000020004" pitchFamily="2" charset="-52"/>
              </a:rPr>
              <a:t>2</a:t>
            </a:r>
            <a:r>
              <a:rPr lang="ru-RU" sz="3600" dirty="0">
                <a:latin typeface="TT Hoves" panose="02000503030000020004" pitchFamily="2" charset="-52"/>
              </a:rPr>
              <a:t>. Администрирование </a:t>
            </a:r>
            <a:r>
              <a:rPr lang="en-US" sz="3600" dirty="0" smtClean="0">
                <a:latin typeface="TT Hoves" panose="02000503030000020004" pitchFamily="2" charset="-52"/>
              </a:rPr>
              <a:t>Linux</a:t>
            </a:r>
            <a:r>
              <a:rPr lang="ru-RU" sz="3600" dirty="0" smtClean="0">
                <a:latin typeface="TT Hoves" panose="02000503030000020004" pitchFamily="2" charset="-52"/>
              </a:rPr>
              <a:t> </a:t>
            </a:r>
            <a:endParaRPr lang="en-US" sz="3600" dirty="0" smtClean="0">
              <a:latin typeface="TT Hoves" panose="02000503030000020004" pitchFamily="2" charset="-52"/>
            </a:endParaRPr>
          </a:p>
          <a:p>
            <a:r>
              <a:rPr lang="ru-RU" sz="3600" dirty="0" smtClean="0">
                <a:latin typeface="TT Hoves" panose="02000503030000020004" pitchFamily="2" charset="-52"/>
              </a:rPr>
              <a:t>Конфигурация сети</a:t>
            </a:r>
            <a:endParaRPr lang="ru-RU" sz="3600" dirty="0">
              <a:latin typeface="TT Hoves" panose="02000503030000020004" pitchFamily="2" charset="-52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OS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Linux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0202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" b="334"/>
          <a:stretch>
            <a:fillRect/>
          </a:stretch>
        </p:blipFill>
        <p:spPr/>
      </p:pic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356687" y="1889762"/>
            <a:ext cx="6710864" cy="406018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800" b="1" dirty="0">
                <a:latin typeface="TT Hoves" panose="02000503030000020004" pitchFamily="2" charset="-52"/>
              </a:rPr>
              <a:t>К</a:t>
            </a:r>
            <a:r>
              <a:rPr lang="ru-RU" sz="1800" b="1" dirty="0" smtClean="0">
                <a:latin typeface="TT Hoves" panose="02000503030000020004" pitchFamily="2" charset="-52"/>
              </a:rPr>
              <a:t>ак </a:t>
            </a:r>
            <a:r>
              <a:rPr lang="ru-RU" sz="1800" b="1" dirty="0">
                <a:latin typeface="TT Hoves" panose="02000503030000020004" pitchFamily="2" charset="-52"/>
              </a:rPr>
              <a:t>подключить </a:t>
            </a:r>
            <a:r>
              <a:rPr lang="ru-RU" sz="1800" b="1" dirty="0" smtClean="0">
                <a:latin typeface="TT Hoves" panose="02000503030000020004" pitchFamily="2" charset="-52"/>
              </a:rPr>
              <a:t>компьютер или сервер </a:t>
            </a:r>
            <a:r>
              <a:rPr lang="ru-RU" sz="1800" b="1" dirty="0">
                <a:latin typeface="TT Hoves" panose="02000503030000020004" pitchFamily="2" charset="-52"/>
              </a:rPr>
              <a:t>к сети при помощи конфигурационных файлов и консольных </a:t>
            </a:r>
            <a:r>
              <a:rPr lang="ru-RU" sz="1800" b="1" dirty="0" smtClean="0">
                <a:latin typeface="TT Hoves" panose="02000503030000020004" pitchFamily="2" charset="-52"/>
              </a:rPr>
              <a:t>утилит?</a:t>
            </a:r>
          </a:p>
          <a:p>
            <a:pPr marL="0" indent="0" algn="just">
              <a:buNone/>
            </a:pPr>
            <a:r>
              <a:rPr lang="ru-RU" sz="1800" b="1" dirty="0" smtClean="0">
                <a:solidFill>
                  <a:schemeClr val="accent1"/>
                </a:solidFill>
                <a:latin typeface="TT Hoves" panose="02000503030000020004" pitchFamily="2" charset="-52"/>
              </a:rPr>
              <a:t>Основная </a:t>
            </a:r>
            <a:r>
              <a:rPr lang="ru-RU" sz="1800" b="1" dirty="0">
                <a:solidFill>
                  <a:schemeClr val="accent1"/>
                </a:solidFill>
                <a:latin typeface="TT Hoves" panose="02000503030000020004" pitchFamily="2" charset="-52"/>
              </a:rPr>
              <a:t>цель </a:t>
            </a:r>
            <a:r>
              <a:rPr lang="ru-RU" sz="1800" dirty="0">
                <a:latin typeface="TT Hoves" panose="02000503030000020004" pitchFamily="2" charset="-52"/>
              </a:rPr>
              <a:t>- </a:t>
            </a:r>
            <a:r>
              <a:rPr lang="ru-RU" sz="1800" dirty="0" smtClean="0">
                <a:latin typeface="TT Hoves" panose="02000503030000020004" pitchFamily="2" charset="-52"/>
              </a:rPr>
              <a:t>рассказать </a:t>
            </a:r>
            <a:r>
              <a:rPr lang="ru-RU" sz="1800" dirty="0">
                <a:latin typeface="TT Hoves" panose="02000503030000020004" pitchFamily="2" charset="-52"/>
              </a:rPr>
              <a:t>о различных способах подключения к интернету без использования GUI (</a:t>
            </a:r>
            <a:r>
              <a:rPr lang="ru-RU" sz="1800" dirty="0" smtClean="0">
                <a:latin typeface="TT Hoves" panose="02000503030000020004" pitchFamily="2" charset="-52"/>
              </a:rPr>
              <a:t>графического интерфейса).</a:t>
            </a:r>
          </a:p>
          <a:p>
            <a:pPr marL="0" indent="0" algn="just">
              <a:buNone/>
            </a:pPr>
            <a:r>
              <a:rPr lang="ru-RU" sz="1800" dirty="0" smtClean="0">
                <a:latin typeface="TT Hoves" panose="02000503030000020004" pitchFamily="2" charset="-52"/>
              </a:rPr>
              <a:t> </a:t>
            </a:r>
            <a:br>
              <a:rPr lang="ru-RU" sz="1800" dirty="0" smtClean="0">
                <a:latin typeface="TT Hoves" panose="02000503030000020004" pitchFamily="2" charset="-52"/>
              </a:rPr>
            </a:br>
            <a:r>
              <a:rPr lang="ru-RU" sz="1800" dirty="0" smtClean="0">
                <a:latin typeface="TT Hoves" panose="02000503030000020004" pitchFamily="2" charset="-52"/>
              </a:rPr>
              <a:t>Не затрагиваем </a:t>
            </a:r>
            <a:r>
              <a:rPr lang="ru-RU" sz="1800" dirty="0">
                <a:latin typeface="TT Hoves" panose="02000503030000020004" pitchFamily="2" charset="-52"/>
              </a:rPr>
              <a:t>таких тем, как настройка сетевых фильтров или, например, собственных точек доступа </a:t>
            </a:r>
            <a:r>
              <a:rPr lang="ru-RU" sz="1800" dirty="0" err="1">
                <a:latin typeface="TT Hoves" panose="02000503030000020004" pitchFamily="2" charset="-52"/>
              </a:rPr>
              <a:t>Wi-Fi</a:t>
            </a:r>
            <a:r>
              <a:rPr lang="ru-RU" sz="1800" dirty="0">
                <a:latin typeface="TT Hoves" panose="02000503030000020004" pitchFamily="2" charset="-52"/>
              </a:rPr>
              <a:t>. Подразумевается, что существует некий, предоставленный провайдером, способ подключения к интернету, для использования которого и необходимо выполнить приведенные ниже действия.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615367" y="711317"/>
            <a:ext cx="8599787" cy="1178444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Конфигурирование сети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OS Linux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104247" y="255797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9327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-75307" y="889057"/>
            <a:ext cx="7825936" cy="1227365"/>
          </a:xfrm>
        </p:spPr>
        <p:txBody>
          <a:bodyPr>
            <a:normAutofit/>
          </a:bodyPr>
          <a:lstStyle/>
          <a:p>
            <a:pPr algn="ctr"/>
            <a:r>
              <a:rPr lang="ru-RU" sz="4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Параметры сети в </a:t>
            </a:r>
            <a:r>
              <a:rPr lang="en-US" sz="4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Linux</a:t>
            </a:r>
            <a:endParaRPr lang="ru-RU" sz="4400" dirty="0"/>
          </a:p>
        </p:txBody>
      </p:sp>
      <p:sp>
        <p:nvSpPr>
          <p:cNvPr id="2" name="Текст 1"/>
          <p:cNvSpPr>
            <a:spLocks noGrp="1"/>
          </p:cNvSpPr>
          <p:nvPr>
            <p:ph type="body" idx="4294967295"/>
          </p:nvPr>
        </p:nvSpPr>
        <p:spPr>
          <a:xfrm>
            <a:off x="104247" y="2294164"/>
            <a:ext cx="7646382" cy="389255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1800" dirty="0" smtClean="0">
                <a:latin typeface="TT Hoves" panose="02000503030000020004" pitchFamily="2" charset="-52"/>
              </a:rPr>
              <a:t>Начнем </a:t>
            </a:r>
            <a:r>
              <a:rPr lang="ru-RU" sz="1800" dirty="0">
                <a:latin typeface="TT Hoves" panose="02000503030000020004" pitchFamily="2" charset="-52"/>
              </a:rPr>
              <a:t>понимание сетевых механизмов Linux с </a:t>
            </a:r>
            <a:r>
              <a:rPr lang="ru-RU" sz="1800" b="1" dirty="0">
                <a:solidFill>
                  <a:schemeClr val="accent1"/>
                </a:solidFill>
                <a:latin typeface="TT Hoves" panose="02000503030000020004" pitchFamily="2" charset="-52"/>
              </a:rPr>
              <a:t>ручного конфигурирования сети</a:t>
            </a:r>
            <a:r>
              <a:rPr lang="ru-RU" sz="1800" dirty="0">
                <a:latin typeface="TT Hoves" panose="02000503030000020004" pitchFamily="2" charset="-52"/>
              </a:rPr>
              <a:t>, то есть со случая, когда </a:t>
            </a:r>
            <a:r>
              <a:rPr lang="ru-RU" sz="1800" dirty="0" smtClean="0">
                <a:latin typeface="TT Hoves" panose="02000503030000020004" pitchFamily="2" charset="-52"/>
              </a:rPr>
              <a:t>IP-адрес </a:t>
            </a:r>
            <a:r>
              <a:rPr lang="ru-RU" sz="1800" dirty="0">
                <a:latin typeface="TT Hoves" panose="02000503030000020004" pitchFamily="2" charset="-52"/>
              </a:rPr>
              <a:t>сетевого интерфейса </a:t>
            </a:r>
            <a:r>
              <a:rPr lang="ru-RU" sz="1800" b="1" dirty="0">
                <a:solidFill>
                  <a:schemeClr val="accent1"/>
                </a:solidFill>
                <a:latin typeface="TT Hoves" panose="02000503030000020004" pitchFamily="2" charset="-52"/>
              </a:rPr>
              <a:t>статичен</a:t>
            </a:r>
            <a:r>
              <a:rPr lang="ru-RU" sz="1800" dirty="0">
                <a:latin typeface="TT Hoves" panose="02000503030000020004" pitchFamily="2" charset="-52"/>
              </a:rPr>
              <a:t>. Итак, при настройке сети, необходимо учесть и настроить следующие параметры</a:t>
            </a:r>
            <a:r>
              <a:rPr lang="ru-RU" sz="1800" dirty="0" smtClean="0">
                <a:latin typeface="TT Hoves" panose="02000503030000020004" pitchFamily="2" charset="-52"/>
              </a:rPr>
              <a:t>:</a:t>
            </a:r>
          </a:p>
          <a:p>
            <a:pPr algn="just"/>
            <a:endParaRPr lang="ru-RU" sz="1800" dirty="0"/>
          </a:p>
          <a:p>
            <a:pPr algn="just">
              <a:buFont typeface="Wingdings" panose="05000000000000000000" pitchFamily="2" charset="2"/>
              <a:buChar char="v"/>
            </a:pPr>
            <a:r>
              <a:rPr lang="ru-RU" sz="1800" dirty="0" smtClean="0">
                <a:latin typeface="TT Hoves" panose="02000503030000020004" pitchFamily="2" charset="-52"/>
              </a:rPr>
              <a:t>IP-адрес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ru-RU" sz="1800" dirty="0" smtClean="0">
                <a:latin typeface="TT Hoves" panose="02000503030000020004" pitchFamily="2" charset="-52"/>
              </a:rPr>
              <a:t>Маска подсети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ru-RU" sz="1800" dirty="0" smtClean="0">
                <a:latin typeface="TT Hoves" panose="02000503030000020004" pitchFamily="2" charset="-52"/>
              </a:rPr>
              <a:t>IP-адрес шлюза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ru-RU" sz="1800" dirty="0" smtClean="0">
                <a:latin typeface="TT Hoves" panose="02000503030000020004" pitchFamily="2" charset="-52"/>
              </a:rPr>
              <a:t>IP-адрес </a:t>
            </a:r>
            <a:r>
              <a:rPr lang="ru-RU" sz="1800" dirty="0">
                <a:latin typeface="TT Hoves" panose="02000503030000020004" pitchFamily="2" charset="-52"/>
              </a:rPr>
              <a:t>сервера имен (</a:t>
            </a:r>
            <a:r>
              <a:rPr lang="ru-RU" sz="1800" dirty="0" smtClean="0">
                <a:latin typeface="TT Hoves" panose="02000503030000020004" pitchFamily="2" charset="-52"/>
              </a:rPr>
              <a:t>DNS-сервера)</a:t>
            </a:r>
            <a:endParaRPr lang="ru-RU" sz="1800" dirty="0">
              <a:latin typeface="TT Hoves" panose="02000503030000020004" pitchFamily="2" charset="-52"/>
            </a:endParaRPr>
          </a:p>
        </p:txBody>
      </p:sp>
      <p:sp>
        <p:nvSpPr>
          <p:cNvPr id="4" name="Текст 4"/>
          <p:cNvSpPr txBox="1">
            <a:spLocks/>
          </p:cNvSpPr>
          <p:nvPr/>
        </p:nvSpPr>
        <p:spPr>
          <a:xfrm>
            <a:off x="104247" y="255797"/>
            <a:ext cx="3022240" cy="455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 </a:t>
            </a:r>
            <a:r>
              <a:rPr lang="en-US" sz="1200" dirty="0" smtClean="0">
                <a:latin typeface="TT Hoves" panose="02000503030000020004"/>
              </a:rPr>
              <a:t>Linux</a:t>
            </a:r>
            <a:endParaRPr lang="en-US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79986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377505" y="3238151"/>
            <a:ext cx="6690045" cy="1392572"/>
          </a:xfrm>
        </p:spPr>
        <p:txBody>
          <a:bodyPr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sz="1800" dirty="0" smtClean="0">
                <a:latin typeface="TT Hoves" panose="02000503030000020004" pitchFamily="2" charset="-52"/>
              </a:rPr>
              <a:t>Для того чтобы узнать какие сетевые интерфейсы используются введём команду </a:t>
            </a:r>
            <a:r>
              <a:rPr lang="en-US" sz="1800" b="1" dirty="0" err="1" smtClean="0">
                <a:solidFill>
                  <a:srgbClr val="FF0000"/>
                </a:solidFill>
                <a:latin typeface="TT Hoves" panose="02000503030000020004" pitchFamily="2" charset="-52"/>
              </a:rPr>
              <a:t>dmesg</a:t>
            </a:r>
            <a:r>
              <a:rPr lang="en-US" sz="1800" b="1" dirty="0" smtClean="0">
                <a:solidFill>
                  <a:srgbClr val="FF0000"/>
                </a:solidFill>
                <a:latin typeface="TT Hoves" panose="02000503030000020004" pitchFamily="2" charset="-52"/>
              </a:rPr>
              <a:t> | </a:t>
            </a:r>
            <a:r>
              <a:rPr lang="en-US" sz="1800" b="1" dirty="0" err="1" smtClean="0">
                <a:solidFill>
                  <a:srgbClr val="FF0000"/>
                </a:solidFill>
                <a:latin typeface="TT Hoves" panose="02000503030000020004" pitchFamily="2" charset="-52"/>
              </a:rPr>
              <a:t>grep</a:t>
            </a:r>
            <a:r>
              <a:rPr lang="en-US" sz="1800" b="1" dirty="0" smtClean="0">
                <a:solidFill>
                  <a:srgbClr val="FF0000"/>
                </a:solidFill>
                <a:latin typeface="TT Hoves" panose="02000503030000020004" pitchFamily="2" charset="-52"/>
              </a:rPr>
              <a:t> eth</a:t>
            </a:r>
          </a:p>
          <a:p>
            <a:pPr marL="285750" indent="-285750" algn="just"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ru-RU" sz="1800" dirty="0" smtClean="0">
                <a:latin typeface="TT Hoves" panose="02000503030000020004" pitchFamily="2" charset="-52"/>
              </a:rPr>
              <a:t>Для более подробной информации вводим команду </a:t>
            </a:r>
            <a:endParaRPr lang="en-US" sz="1800" dirty="0" smtClean="0">
              <a:latin typeface="TT Hoves" panose="02000503030000020004" pitchFamily="2" charset="-52"/>
            </a:endParaRPr>
          </a:p>
          <a:p>
            <a:pPr marL="0" indent="0" algn="just"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chemeClr val="accent1"/>
                </a:solidFill>
                <a:latin typeface="TT Hoves" panose="02000503030000020004" pitchFamily="2" charset="-52"/>
              </a:rPr>
              <a:t>     </a:t>
            </a:r>
            <a:r>
              <a:rPr lang="en-US" sz="1800" b="1" dirty="0" err="1" smtClean="0">
                <a:solidFill>
                  <a:schemeClr val="accent1"/>
                </a:solidFill>
                <a:latin typeface="TT Hoves" panose="02000503030000020004" pitchFamily="2" charset="-52"/>
              </a:rPr>
              <a:t>lspci</a:t>
            </a:r>
            <a:r>
              <a:rPr lang="en-US" sz="1800" b="1" dirty="0" smtClean="0">
                <a:solidFill>
                  <a:schemeClr val="accent1"/>
                </a:solidFill>
                <a:latin typeface="TT Hoves" panose="02000503030000020004" pitchFamily="2" charset="-52"/>
              </a:rPr>
              <a:t> | </a:t>
            </a:r>
            <a:r>
              <a:rPr lang="en-US" sz="1800" b="1" dirty="0" err="1" smtClean="0">
                <a:solidFill>
                  <a:schemeClr val="accent1"/>
                </a:solidFill>
                <a:latin typeface="TT Hoves" panose="02000503030000020004" pitchFamily="2" charset="-52"/>
              </a:rPr>
              <a:t>grep</a:t>
            </a:r>
            <a:r>
              <a:rPr lang="en-US" sz="1800" b="1" dirty="0" smtClean="0">
                <a:solidFill>
                  <a:schemeClr val="accent1"/>
                </a:solidFill>
                <a:latin typeface="TT Hoves" panose="02000503030000020004" pitchFamily="2" charset="-52"/>
              </a:rPr>
              <a:t> Ethernet</a:t>
            </a:r>
            <a:endParaRPr lang="en-US" sz="1800" b="1" dirty="0">
              <a:solidFill>
                <a:schemeClr val="accent1"/>
              </a:solidFill>
              <a:latin typeface="TT Hoves" panose="02000503030000020004" pitchFamily="2" charset="-52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615367" y="778221"/>
            <a:ext cx="9067258" cy="1097927"/>
          </a:xfrm>
        </p:spPr>
        <p:txBody>
          <a:bodyPr>
            <a:normAutofit/>
          </a:bodyPr>
          <a:lstStyle/>
          <a:p>
            <a:pPr algn="ctr"/>
            <a:r>
              <a:rPr lang="ru-RU" sz="4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Параметры сети в </a:t>
            </a:r>
            <a:r>
              <a:rPr lang="en-US" sz="4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Linux</a:t>
            </a:r>
            <a:endParaRPr lang="ru-RU" sz="4400" dirty="0"/>
          </a:p>
        </p:txBody>
      </p:sp>
      <p:sp>
        <p:nvSpPr>
          <p:cNvPr id="4" name="Текст 4"/>
          <p:cNvSpPr txBox="1">
            <a:spLocks/>
          </p:cNvSpPr>
          <p:nvPr/>
        </p:nvSpPr>
        <p:spPr>
          <a:xfrm>
            <a:off x="104247" y="255797"/>
            <a:ext cx="3022240" cy="455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 </a:t>
            </a:r>
            <a:r>
              <a:rPr lang="en-US" sz="1200" dirty="0" smtClean="0">
                <a:latin typeface="TT Hoves" panose="02000503030000020004"/>
              </a:rPr>
              <a:t>Linux</a:t>
            </a:r>
            <a:endParaRPr lang="en-US" sz="1200" dirty="0">
              <a:latin typeface="TT Hoves" panose="02000503030000020004"/>
            </a:endParaRPr>
          </a:p>
        </p:txBody>
      </p:sp>
      <p:pic>
        <p:nvPicPr>
          <p:cNvPr id="12" name="Рисунок 11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1645" b="1645"/>
          <a:stretch>
            <a:fillRect/>
          </a:stretch>
        </p:blipFill>
        <p:spPr>
          <a:xfrm>
            <a:off x="7625594" y="2460625"/>
            <a:ext cx="4566406" cy="317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8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46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356686" y="711316"/>
            <a:ext cx="3418360" cy="857630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IP-адрес</a:t>
            </a:r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" b="3017"/>
          <a:stretch>
            <a:fillRect/>
          </a:stretch>
        </p:blipFill>
        <p:spPr/>
      </p:pic>
      <p:sp>
        <p:nvSpPr>
          <p:cNvPr id="5" name="Прямоугольник 4"/>
          <p:cNvSpPr/>
          <p:nvPr/>
        </p:nvSpPr>
        <p:spPr>
          <a:xfrm>
            <a:off x="356686" y="298487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b="1" dirty="0">
                <a:latin typeface="TT Hoves" panose="02000503030000020004" pitchFamily="2" charset="-52"/>
              </a:rPr>
              <a:t>IP-адрес </a:t>
            </a:r>
            <a:r>
              <a:rPr lang="ru-RU" dirty="0">
                <a:latin typeface="TT Hoves" panose="02000503030000020004" pitchFamily="2" charset="-52"/>
              </a:rPr>
              <a:t>- </a:t>
            </a:r>
            <a:r>
              <a:rPr lang="ru-RU" dirty="0" smtClean="0">
                <a:latin typeface="TT Hoves" panose="02000503030000020004" pitchFamily="2" charset="-52"/>
              </a:rPr>
              <a:t>это </a:t>
            </a:r>
            <a:r>
              <a:rPr lang="ru-RU" b="1" dirty="0">
                <a:solidFill>
                  <a:schemeClr val="accent1"/>
                </a:solidFill>
                <a:latin typeface="TT Hoves" panose="02000503030000020004" pitchFamily="2" charset="-52"/>
              </a:rPr>
              <a:t>уникальный адрес </a:t>
            </a:r>
            <a:r>
              <a:rPr lang="ru-RU" dirty="0">
                <a:latin typeface="TT Hoves" panose="02000503030000020004" pitchFamily="2" charset="-52"/>
              </a:rPr>
              <a:t>машины, в формате четырех десятичных чисел, разделенных точками. Обычно, при работе в локальной сети, выбирается из </a:t>
            </a:r>
            <a:r>
              <a:rPr lang="ru-RU" dirty="0" smtClean="0">
                <a:latin typeface="TT Hoves" panose="02000503030000020004" pitchFamily="2" charset="-52"/>
              </a:rPr>
              <a:t>частных (приватных/локальных) диапазонов:</a:t>
            </a: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 smtClean="0">
                <a:latin typeface="TT Hoves" panose="02000503030000020004" pitchFamily="2" charset="-52"/>
              </a:rPr>
              <a:t>10.0.0.0 – 10.255.255.255 / 8</a:t>
            </a: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 smtClean="0">
                <a:latin typeface="TT Hoves" panose="02000503030000020004" pitchFamily="2" charset="-52"/>
              </a:rPr>
              <a:t>172.16.0.0 </a:t>
            </a:r>
            <a:r>
              <a:rPr lang="ru-RU" dirty="0">
                <a:latin typeface="TT Hoves" panose="02000503030000020004" pitchFamily="2" charset="-52"/>
              </a:rPr>
              <a:t>– </a:t>
            </a:r>
            <a:r>
              <a:rPr lang="ru-RU" dirty="0" smtClean="0">
                <a:latin typeface="TT Hoves" panose="02000503030000020004" pitchFamily="2" charset="-52"/>
              </a:rPr>
              <a:t>172.31.255.255 / 12</a:t>
            </a: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192.168.0.0 – </a:t>
            </a:r>
            <a:r>
              <a:rPr lang="ru-RU" dirty="0" smtClean="0">
                <a:latin typeface="TT Hoves" panose="02000503030000020004" pitchFamily="2" charset="-52"/>
              </a:rPr>
              <a:t>192.168.255.255 / 16</a:t>
            </a:r>
          </a:p>
          <a:p>
            <a:pPr algn="just">
              <a:buClr>
                <a:schemeClr val="accent1"/>
              </a:buClr>
            </a:pPr>
            <a:r>
              <a:rPr lang="ru-RU" dirty="0" smtClean="0">
                <a:latin typeface="TT Hoves" panose="02000503030000020004" pitchFamily="2" charset="-52"/>
              </a:rPr>
              <a:t>Например, 192.168.0.1</a:t>
            </a:r>
            <a:endParaRPr lang="ru-RU" dirty="0">
              <a:latin typeface="TT Hoves" panose="02000503030000020004" pitchFamily="2" charset="-52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104247" y="255797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03818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47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356685" y="711316"/>
            <a:ext cx="4584431" cy="798907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Маска подсети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56685" y="2461364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b="1" dirty="0">
                <a:solidFill>
                  <a:schemeClr val="accent1"/>
                </a:solidFill>
                <a:latin typeface="TT Hoves" panose="02000503030000020004" pitchFamily="2" charset="-52"/>
              </a:rPr>
              <a:t>Маска подсети</a:t>
            </a:r>
            <a:r>
              <a:rPr lang="ru-RU" dirty="0">
                <a:latin typeface="TT Hoves" panose="02000503030000020004" pitchFamily="2" charset="-52"/>
              </a:rPr>
              <a:t> - так же, 4 десятичных числа, определяющие, какая часть адреса относиться к адресу сети/подсети, а какая к адресу хоста. </a:t>
            </a:r>
            <a:endParaRPr lang="ru-RU" dirty="0" smtClean="0">
              <a:latin typeface="TT Hoves" panose="02000503030000020004" pitchFamily="2" charset="-52"/>
            </a:endParaRPr>
          </a:p>
          <a:p>
            <a:pPr algn="just"/>
            <a:endParaRPr lang="ru-RU" dirty="0">
              <a:latin typeface="TT Hoves" panose="02000503030000020004" pitchFamily="2" charset="-52"/>
            </a:endParaRPr>
          </a:p>
          <a:p>
            <a:pPr algn="just"/>
            <a:r>
              <a:rPr lang="ru-RU" dirty="0" smtClean="0">
                <a:latin typeface="TT Hoves" panose="02000503030000020004" pitchFamily="2" charset="-52"/>
              </a:rPr>
              <a:t>Маска </a:t>
            </a:r>
            <a:r>
              <a:rPr lang="ru-RU" dirty="0">
                <a:latin typeface="TT Hoves" panose="02000503030000020004" pitchFamily="2" charset="-52"/>
              </a:rPr>
              <a:t>подсети является числом, которое складывается (в двоичной форме) при помощи логического </a:t>
            </a:r>
            <a:r>
              <a:rPr lang="ru-RU" dirty="0" smtClean="0">
                <a:latin typeface="TT Hoves" panose="02000503030000020004" pitchFamily="2" charset="-52"/>
              </a:rPr>
              <a:t>«И» </a:t>
            </a:r>
            <a:r>
              <a:rPr lang="ru-RU" dirty="0">
                <a:latin typeface="TT Hoves" panose="02000503030000020004" pitchFamily="2" charset="-52"/>
              </a:rPr>
              <a:t>с IP-адресом и в результате чего выясняется, к какой подсети принадлежит адрес. </a:t>
            </a:r>
            <a:endParaRPr lang="ru-RU" dirty="0" smtClean="0">
              <a:latin typeface="TT Hoves" panose="02000503030000020004" pitchFamily="2" charset="-52"/>
            </a:endParaRPr>
          </a:p>
          <a:p>
            <a:pPr algn="just"/>
            <a:endParaRPr lang="ru-RU" dirty="0" smtClean="0">
              <a:latin typeface="TT Hoves" panose="02000503030000020004" pitchFamily="2" charset="-52"/>
            </a:endParaRPr>
          </a:p>
          <a:p>
            <a:pPr algn="just"/>
            <a:r>
              <a:rPr lang="ru-RU" dirty="0" smtClean="0">
                <a:latin typeface="TT Hoves" panose="02000503030000020004" pitchFamily="2" charset="-52"/>
              </a:rPr>
              <a:t>Например, </a:t>
            </a:r>
            <a:r>
              <a:rPr lang="ru-RU" dirty="0">
                <a:latin typeface="TT Hoves" panose="02000503030000020004" pitchFamily="2" charset="-52"/>
              </a:rPr>
              <a:t>адрес 192.168.0.2 с  маской 255.255.255.0 принадлежит подсети 192.168.0.</a:t>
            </a: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8" b="8428"/>
          <a:stretch>
            <a:fillRect/>
          </a:stretch>
        </p:blipFill>
        <p:spPr>
          <a:xfrm>
            <a:off x="7659149" y="2461364"/>
            <a:ext cx="4530383" cy="3169085"/>
          </a:xfrm>
        </p:spPr>
      </p:pic>
      <p:sp>
        <p:nvSpPr>
          <p:cNvPr id="7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104247" y="255797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37363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48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356686" y="711316"/>
            <a:ext cx="4643154" cy="723406"/>
          </a:xfrm>
        </p:spPr>
        <p:txBody>
          <a:bodyPr>
            <a:normAutofit/>
          </a:bodyPr>
          <a:lstStyle/>
          <a:p>
            <a:pPr algn="just"/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IP-адрес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шлюза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56686" y="2687867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b="1" dirty="0" smtClean="0">
                <a:solidFill>
                  <a:schemeClr val="accent1"/>
                </a:solidFill>
                <a:latin typeface="TT Hoves" panose="02000503030000020004" pitchFamily="2" charset="-52"/>
              </a:rPr>
              <a:t>IP-адрес </a:t>
            </a:r>
            <a:r>
              <a:rPr lang="ru-RU" b="1" dirty="0">
                <a:solidFill>
                  <a:schemeClr val="accent1"/>
                </a:solidFill>
                <a:latin typeface="TT Hoves" panose="02000503030000020004" pitchFamily="2" charset="-52"/>
              </a:rPr>
              <a:t>шлюза</a:t>
            </a:r>
            <a:r>
              <a:rPr lang="ru-RU" dirty="0">
                <a:latin typeface="TT Hoves" panose="02000503030000020004" pitchFamily="2" charset="-52"/>
              </a:rPr>
              <a:t> - это адрес машины, являющейся шлюзом по-умолчанию для связи с внешним миром. Шлюзов может быть несколько, если компьютер подключен к нескольким сетям одновременно. </a:t>
            </a:r>
            <a:endParaRPr lang="ru-RU" dirty="0" smtClean="0">
              <a:latin typeface="TT Hoves" panose="02000503030000020004" pitchFamily="2" charset="-52"/>
            </a:endParaRPr>
          </a:p>
          <a:p>
            <a:pPr algn="just"/>
            <a:endParaRPr lang="ru-RU" dirty="0">
              <a:latin typeface="TT Hoves" panose="02000503030000020004" pitchFamily="2" charset="-52"/>
            </a:endParaRPr>
          </a:p>
          <a:p>
            <a:pPr algn="just"/>
            <a:r>
              <a:rPr lang="ru-RU" dirty="0" smtClean="0">
                <a:latin typeface="TT Hoves" panose="02000503030000020004" pitchFamily="2" charset="-52"/>
              </a:rPr>
              <a:t>Адрес </a:t>
            </a:r>
            <a:r>
              <a:rPr lang="ru-RU" dirty="0">
                <a:latin typeface="TT Hoves" panose="02000503030000020004" pitchFamily="2" charset="-52"/>
              </a:rPr>
              <a:t>шлюза не используется в изолированных сетях (не подключенных к глобальной сети), потому что данным сетям некуда отправлять пакеты вне сети, то же самое относиться и к петлевым интерфейсам.</a:t>
            </a:r>
          </a:p>
        </p:txBody>
      </p:sp>
      <p:pic>
        <p:nvPicPr>
          <p:cNvPr id="9" name="Рисунок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2" b="7332"/>
          <a:stretch>
            <a:fillRect/>
          </a:stretch>
        </p:blipFill>
        <p:spPr/>
      </p:pic>
      <p:sp>
        <p:nvSpPr>
          <p:cNvPr id="6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104247" y="255797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32875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49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356684" y="711316"/>
            <a:ext cx="11115413" cy="723406"/>
          </a:xfrm>
        </p:spPr>
        <p:txBody>
          <a:bodyPr>
            <a:noAutofit/>
          </a:bodyPr>
          <a:lstStyle/>
          <a:p>
            <a:pPr algn="just"/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IP-адрес сервера имен (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DNS-сервера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)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56684" y="3258318"/>
            <a:ext cx="61112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chemeClr val="accent1"/>
                </a:solidFill>
                <a:latin typeface="TT Hoves" panose="02000503030000020004" pitchFamily="2" charset="-52"/>
              </a:rPr>
              <a:t>IP-адрес сервера имен (</a:t>
            </a:r>
            <a:r>
              <a:rPr lang="ru-RU" b="1" dirty="0" smtClean="0">
                <a:solidFill>
                  <a:schemeClr val="accent1"/>
                </a:solidFill>
                <a:latin typeface="TT Hoves" panose="02000503030000020004" pitchFamily="2" charset="-52"/>
              </a:rPr>
              <a:t>DNS-сервера</a:t>
            </a:r>
            <a:r>
              <a:rPr lang="ru-RU" b="1" dirty="0">
                <a:solidFill>
                  <a:schemeClr val="accent1"/>
                </a:solidFill>
                <a:latin typeface="TT Hoves" panose="02000503030000020004" pitchFamily="2" charset="-52"/>
              </a:rPr>
              <a:t>) </a:t>
            </a:r>
            <a:r>
              <a:rPr lang="ru-RU" dirty="0">
                <a:latin typeface="TT Hoves" panose="02000503030000020004" pitchFamily="2" charset="-52"/>
              </a:rPr>
              <a:t>– </a:t>
            </a:r>
            <a:r>
              <a:rPr lang="ru-RU" dirty="0" smtClean="0">
                <a:latin typeface="TT Hoves" panose="02000503030000020004" pitchFamily="2" charset="-52"/>
              </a:rPr>
              <a:t>адрес сервера, </a:t>
            </a:r>
            <a:r>
              <a:rPr lang="ru-RU" dirty="0">
                <a:latin typeface="TT Hoves" panose="02000503030000020004" pitchFamily="2" charset="-52"/>
              </a:rPr>
              <a:t>преобразующего имена хостов в </a:t>
            </a:r>
            <a:r>
              <a:rPr lang="ru-RU" dirty="0" smtClean="0">
                <a:latin typeface="TT Hoves" panose="02000503030000020004" pitchFamily="2" charset="-52"/>
              </a:rPr>
              <a:t>IP-адреса</a:t>
            </a:r>
            <a:r>
              <a:rPr lang="ru-RU" dirty="0">
                <a:latin typeface="TT Hoves" panose="02000503030000020004" pitchFamily="2" charset="-52"/>
              </a:rPr>
              <a:t>. </a:t>
            </a:r>
            <a:r>
              <a:rPr lang="ru-RU" dirty="0" smtClean="0">
                <a:latin typeface="TT Hoves" panose="02000503030000020004" pitchFamily="2" charset="-52"/>
              </a:rPr>
              <a:t>Обычно </a:t>
            </a:r>
            <a:r>
              <a:rPr lang="ru-RU" dirty="0">
                <a:latin typeface="TT Hoves" panose="02000503030000020004" pitchFamily="2" charset="-52"/>
              </a:rPr>
              <a:t>предоставляется провайдером.</a:t>
            </a:r>
          </a:p>
        </p:txBody>
      </p:sp>
      <p:pic>
        <p:nvPicPr>
          <p:cNvPr id="7" name="Рисунок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" r="2273"/>
          <a:stretch>
            <a:fillRect/>
          </a:stretch>
        </p:blipFill>
        <p:spPr/>
      </p:pic>
      <p:sp>
        <p:nvSpPr>
          <p:cNvPr id="6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104247" y="255797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78365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52788" y="699653"/>
            <a:ext cx="9853568" cy="975665"/>
          </a:xfrm>
        </p:spPr>
        <p:txBody>
          <a:bodyPr>
            <a:noAutofit/>
          </a:bodyPr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Выбор программного обеспечения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440" y="1675318"/>
            <a:ext cx="6770417" cy="4371852"/>
          </a:xfrm>
          <a:prstGeom prst="rect">
            <a:avLst/>
          </a:prstGeom>
        </p:spPr>
      </p:pic>
      <p:sp>
        <p:nvSpPr>
          <p:cNvPr id="7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356686" y="310835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 </a:t>
            </a:r>
            <a:r>
              <a:rPr lang="en-US" sz="1200" dirty="0">
                <a:solidFill>
                  <a:srgbClr val="212121"/>
                </a:solidFill>
                <a:latin typeface="TT Hoves" panose="02000503030000020004"/>
              </a:rPr>
              <a:t>Linux</a:t>
            </a:r>
            <a:endParaRPr lang="ru-RU" sz="1200" dirty="0">
              <a:solidFill>
                <a:srgbClr val="212121"/>
              </a:solidFill>
              <a:latin typeface="TT Hoves" panose="02000503030000020004"/>
            </a:endParaRPr>
          </a:p>
          <a:p>
            <a:pPr marL="0" indent="0">
              <a:buNone/>
            </a:pP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58099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750455" y="259869"/>
            <a:ext cx="6956741" cy="1081730"/>
          </a:xfrm>
        </p:spPr>
        <p:txBody>
          <a:bodyPr>
            <a:noAutofit/>
          </a:bodyPr>
          <a:lstStyle/>
          <a:p>
            <a:r>
              <a:rPr lang="ru-RU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Параметры сети в 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Linux</a:t>
            </a:r>
            <a:endParaRPr lang="ru-RU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40231"/>
              </p:ext>
            </p:extLst>
          </p:nvPr>
        </p:nvGraphicFramePr>
        <p:xfrm>
          <a:off x="1409351" y="1602297"/>
          <a:ext cx="9638950" cy="4234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7044">
                  <a:extLst>
                    <a:ext uri="{9D8B030D-6E8A-4147-A177-3AD203B41FA5}">
                      <a16:colId xmlns:a16="http://schemas.microsoft.com/office/drawing/2014/main" val="1507208408"/>
                    </a:ext>
                  </a:extLst>
                </a:gridCol>
                <a:gridCol w="5851906">
                  <a:extLst>
                    <a:ext uri="{9D8B030D-6E8A-4147-A177-3AD203B41FA5}">
                      <a16:colId xmlns:a16="http://schemas.microsoft.com/office/drawing/2014/main" val="317171720"/>
                    </a:ext>
                  </a:extLst>
                </a:gridCol>
              </a:tblGrid>
              <a:tr h="394282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Команда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Описание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462151"/>
                  </a:ext>
                </a:extLst>
              </a:tr>
              <a:tr h="3942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latin typeface="TT Hoves" panose="02000503030000020004" pitchFamily="2" charset="-52"/>
                        </a:rPr>
                        <a:t>nano</a:t>
                      </a:r>
                      <a:r>
                        <a:rPr lang="en-US" sz="1800" dirty="0" smtClean="0">
                          <a:latin typeface="TT Hoves" panose="02000503030000020004" pitchFamily="2" charset="-52"/>
                        </a:rPr>
                        <a:t> </a:t>
                      </a:r>
                      <a:r>
                        <a:rPr lang="ru-RU" sz="1800" dirty="0" smtClean="0">
                          <a:latin typeface="TT Hoves" panose="02000503030000020004" pitchFamily="2" charset="-52"/>
                        </a:rPr>
                        <a:t>/</a:t>
                      </a:r>
                      <a:r>
                        <a:rPr lang="en-US" sz="1800" dirty="0" err="1" smtClean="0">
                          <a:latin typeface="TT Hoves" panose="02000503030000020004" pitchFamily="2" charset="-52"/>
                        </a:rPr>
                        <a:t>etc</a:t>
                      </a:r>
                      <a:r>
                        <a:rPr lang="ru-RU" sz="1800" dirty="0" smtClean="0">
                          <a:latin typeface="TT Hoves" panose="02000503030000020004" pitchFamily="2" charset="-52"/>
                        </a:rPr>
                        <a:t>/</a:t>
                      </a:r>
                      <a:r>
                        <a:rPr lang="en-US" sz="1800" dirty="0" smtClean="0">
                          <a:latin typeface="TT Hoves" panose="02000503030000020004" pitchFamily="2" charset="-52"/>
                        </a:rPr>
                        <a:t>network/interfaces</a:t>
                      </a:r>
                      <a:endParaRPr lang="ru-RU" sz="1800" dirty="0" smtClean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T Hoves" panose="02000503030000020004" pitchFamily="2" charset="-52"/>
                        </a:rPr>
                        <a:t>Данный файл хранит имена и адреса локальной и других сетей</a:t>
                      </a:r>
                      <a:r>
                        <a:rPr lang="en-US" sz="1800" dirty="0" smtClean="0">
                          <a:latin typeface="TT Hoves" panose="02000503030000020004" pitchFamily="2" charset="-52"/>
                        </a:rPr>
                        <a:t> </a:t>
                      </a:r>
                      <a:r>
                        <a:rPr lang="ru-RU" sz="1800" dirty="0" smtClean="0">
                          <a:latin typeface="TT Hoves" panose="02000503030000020004" pitchFamily="2" charset="-52"/>
                        </a:rPr>
                        <a:t>на</a:t>
                      </a:r>
                      <a:r>
                        <a:rPr lang="ru-RU" sz="1800" baseline="0" dirty="0" smtClean="0">
                          <a:latin typeface="TT Hoves" panose="02000503030000020004" pitchFamily="2" charset="-52"/>
                        </a:rPr>
                        <a:t> базе дистрибутивов </a:t>
                      </a:r>
                      <a:r>
                        <a:rPr lang="en-US" sz="1800" baseline="0" dirty="0" err="1" smtClean="0">
                          <a:latin typeface="TT Hoves" panose="02000503030000020004" pitchFamily="2" charset="-52"/>
                        </a:rPr>
                        <a:t>Debian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78759"/>
                  </a:ext>
                </a:extLst>
              </a:tr>
              <a:tr h="36072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latin typeface="TT Hoves" panose="02000503030000020004" pitchFamily="2" charset="-52"/>
                        </a:rPr>
                        <a:t>nano</a:t>
                      </a:r>
                      <a:r>
                        <a:rPr lang="en-US" sz="1800" dirty="0" smtClean="0">
                          <a:latin typeface="TT Hoves" panose="02000503030000020004" pitchFamily="2" charset="-52"/>
                        </a:rPr>
                        <a:t> </a:t>
                      </a:r>
                      <a:r>
                        <a:rPr lang="ru-RU" sz="1800" dirty="0" smtClean="0">
                          <a:latin typeface="TT Hoves" panose="02000503030000020004" pitchFamily="2" charset="-52"/>
                        </a:rPr>
                        <a:t>/</a:t>
                      </a:r>
                      <a:r>
                        <a:rPr lang="en-US" sz="1800" dirty="0" err="1" smtClean="0">
                          <a:latin typeface="TT Hoves" panose="02000503030000020004" pitchFamily="2" charset="-52"/>
                        </a:rPr>
                        <a:t>etc</a:t>
                      </a:r>
                      <a:r>
                        <a:rPr lang="ru-RU" sz="1800" dirty="0" smtClean="0">
                          <a:latin typeface="TT Hoves" panose="02000503030000020004" pitchFamily="2" charset="-52"/>
                        </a:rPr>
                        <a:t>/</a:t>
                      </a:r>
                      <a:r>
                        <a:rPr lang="en-US" sz="1800" dirty="0" smtClean="0">
                          <a:latin typeface="TT Hoves" panose="02000503030000020004" pitchFamily="2" charset="-52"/>
                        </a:rPr>
                        <a:t>hosts</a:t>
                      </a:r>
                      <a:endParaRPr lang="ru-RU" sz="1800" dirty="0" smtClean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T Hoves" panose="02000503030000020004" pitchFamily="2" charset="-52"/>
                        </a:rPr>
                        <a:t>Данный файл хранит перечень IP адресов и соответствующих им (адресам) имен хостов.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131390"/>
                  </a:ext>
                </a:extLst>
              </a:tr>
              <a:tr h="389249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latin typeface="TT Hoves" panose="02000503030000020004" pitchFamily="2" charset="-52"/>
                        </a:rPr>
                        <a:t>nano</a:t>
                      </a:r>
                      <a:r>
                        <a:rPr lang="en-US" sz="1800" dirty="0" smtClean="0">
                          <a:latin typeface="TT Hoves" panose="02000503030000020004" pitchFamily="2" charset="-52"/>
                        </a:rPr>
                        <a:t> </a:t>
                      </a:r>
                      <a:r>
                        <a:rPr lang="ru-RU" sz="1800" dirty="0" smtClean="0">
                          <a:latin typeface="TT Hoves" panose="02000503030000020004" pitchFamily="2" charset="-52"/>
                        </a:rPr>
                        <a:t>/</a:t>
                      </a:r>
                      <a:r>
                        <a:rPr lang="en-US" sz="1800" dirty="0" err="1" smtClean="0">
                          <a:latin typeface="TT Hoves" panose="02000503030000020004" pitchFamily="2" charset="-52"/>
                        </a:rPr>
                        <a:t>etc</a:t>
                      </a:r>
                      <a:r>
                        <a:rPr lang="ru-RU" sz="1800" dirty="0" smtClean="0">
                          <a:latin typeface="TT Hoves" panose="02000503030000020004" pitchFamily="2" charset="-52"/>
                        </a:rPr>
                        <a:t>/</a:t>
                      </a:r>
                      <a:r>
                        <a:rPr lang="en-US" sz="1800" dirty="0" err="1" smtClean="0">
                          <a:latin typeface="TT Hoves" panose="02000503030000020004" pitchFamily="2" charset="-52"/>
                        </a:rPr>
                        <a:t>resolv.conf</a:t>
                      </a:r>
                      <a:endParaRPr lang="ru-RU" sz="1800" dirty="0" smtClean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T Hoves" panose="02000503030000020004" pitchFamily="2" charset="-52"/>
                        </a:rPr>
                        <a:t>Этот файл определяет параметры механизма преобразования сетевых имен в IP адреса.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587106"/>
                  </a:ext>
                </a:extLst>
              </a:tr>
              <a:tr h="394283"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nano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 /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etc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nsswitch.conf</a:t>
                      </a:r>
                      <a:endParaRPr lang="ru-RU" sz="1800" b="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T Hoves" panose="02000503030000020004" pitchFamily="2" charset="-52"/>
                        </a:rPr>
                        <a:t>При использовании данного файла, сетями можно управлять по имени.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409272"/>
                  </a:ext>
                </a:extLst>
              </a:tr>
              <a:tr h="394283"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nano</a:t>
                      </a:r>
                      <a:r>
                        <a:rPr lang="ru-RU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dirty="0" smtClean="0">
                          <a:latin typeface="TT Hoves" panose="02000503030000020004" pitchFamily="2" charset="-52"/>
                        </a:rPr>
                        <a:t>/</a:t>
                      </a:r>
                      <a:r>
                        <a:rPr lang="en-US" sz="1800" dirty="0" err="1" smtClean="0">
                          <a:latin typeface="TT Hoves" panose="02000503030000020004" pitchFamily="2" charset="-52"/>
                        </a:rPr>
                        <a:t>etc</a:t>
                      </a:r>
                      <a:r>
                        <a:rPr lang="en-US" sz="1800" dirty="0" smtClean="0">
                          <a:latin typeface="TT Hoves" panose="02000503030000020004" pitchFamily="2" charset="-52"/>
                        </a:rPr>
                        <a:t>/</a:t>
                      </a:r>
                      <a:r>
                        <a:rPr lang="en-US" sz="1800" dirty="0" err="1" smtClean="0">
                          <a:latin typeface="TT Hoves" panose="02000503030000020004" pitchFamily="2" charset="-52"/>
                        </a:rPr>
                        <a:t>sysconfig</a:t>
                      </a:r>
                      <a:r>
                        <a:rPr lang="en-US" sz="1800" dirty="0" smtClean="0">
                          <a:latin typeface="TT Hoves" panose="02000503030000020004" pitchFamily="2" charset="-52"/>
                        </a:rPr>
                        <a:t>/network-scripts</a:t>
                      </a:r>
                      <a:endParaRPr lang="ru-RU" sz="1800" b="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Аналогично, в других дистрибутивах: в </a:t>
                      </a:r>
                      <a:r>
                        <a:rPr lang="ru-RU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RedHat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 и SUSE сеть запускается скриптом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369570"/>
                  </a:ext>
                </a:extLst>
              </a:tr>
              <a:tr h="394283">
                <a:tc>
                  <a:txBody>
                    <a:bodyPr/>
                    <a:lstStyle/>
                    <a:p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nano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 /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etc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netplan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/01-netcfg.yaml</a:t>
                      </a:r>
                      <a:endParaRPr lang="ru-RU" sz="1800" b="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Начиная с </a:t>
                      </a:r>
                      <a:r>
                        <a:rPr lang="ru-RU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Ubuntu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 18.04 конфигурирование сети выполняется с помощью утилиты </a:t>
                      </a:r>
                      <a:r>
                        <a:rPr lang="ru-RU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netplan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06092"/>
                  </a:ext>
                </a:extLst>
              </a:tr>
            </a:tbl>
          </a:graphicData>
        </a:graphic>
      </p:graphicFrame>
      <p:sp>
        <p:nvSpPr>
          <p:cNvPr id="4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104247" y="255797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5706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51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4247" y="711316"/>
            <a:ext cx="8486080" cy="70663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ano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/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etc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/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network/interfaces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771" y="2461364"/>
            <a:ext cx="4522229" cy="316908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04247" y="2461364"/>
            <a:ext cx="64292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Файл </a:t>
            </a:r>
            <a:r>
              <a:rPr lang="ru-RU" b="1" dirty="0">
                <a:latin typeface="TT Hoves" panose="02000503030000020004" pitchFamily="2" charset="-52"/>
              </a:rPr>
              <a:t>/</a:t>
            </a:r>
            <a:r>
              <a:rPr lang="ru-RU" b="1" dirty="0" err="1">
                <a:latin typeface="TT Hoves" panose="02000503030000020004" pitchFamily="2" charset="-52"/>
              </a:rPr>
              <a:t>etc</a:t>
            </a:r>
            <a:r>
              <a:rPr lang="ru-RU" b="1" dirty="0">
                <a:latin typeface="TT Hoves" panose="02000503030000020004" pitchFamily="2" charset="-52"/>
              </a:rPr>
              <a:t>/</a:t>
            </a:r>
            <a:r>
              <a:rPr lang="ru-RU" b="1" dirty="0" err="1">
                <a:latin typeface="TT Hoves" panose="02000503030000020004" pitchFamily="2" charset="-52"/>
              </a:rPr>
              <a:t>network</a:t>
            </a:r>
            <a:r>
              <a:rPr lang="ru-RU" b="1" dirty="0">
                <a:latin typeface="TT Hoves" panose="02000503030000020004" pitchFamily="2" charset="-52"/>
              </a:rPr>
              <a:t>/</a:t>
            </a:r>
            <a:r>
              <a:rPr lang="ru-RU" b="1" dirty="0" err="1">
                <a:latin typeface="TT Hoves" panose="02000503030000020004" pitchFamily="2" charset="-52"/>
              </a:rPr>
              <a:t>interfaces</a:t>
            </a:r>
            <a:r>
              <a:rPr lang="ru-RU" b="1" dirty="0">
                <a:latin typeface="TT Hoves" panose="02000503030000020004" pitchFamily="2" charset="-52"/>
              </a:rPr>
              <a:t> </a:t>
            </a:r>
            <a:r>
              <a:rPr lang="ru-RU" dirty="0">
                <a:latin typeface="TT Hoves" panose="02000503030000020004" pitchFamily="2" charset="-52"/>
              </a:rPr>
              <a:t>является </a:t>
            </a:r>
            <a:r>
              <a:rPr lang="ru-RU" b="1" dirty="0">
                <a:solidFill>
                  <a:schemeClr val="accent1"/>
                </a:solidFill>
                <a:latin typeface="TT Hoves" panose="02000503030000020004" pitchFamily="2" charset="-52"/>
              </a:rPr>
              <a:t>основным файлом настроек сетевых интерфейсов</a:t>
            </a:r>
            <a:r>
              <a:rPr lang="ru-RU" dirty="0">
                <a:latin typeface="TT Hoves" panose="02000503030000020004" pitchFamily="2" charset="-52"/>
              </a:rPr>
              <a:t>, соответствующих сетевым картам, в дистрибутивах </a:t>
            </a:r>
            <a:r>
              <a:rPr lang="ru-RU" dirty="0" err="1" smtClean="0">
                <a:latin typeface="TT Hoves" panose="02000503030000020004" pitchFamily="2" charset="-52"/>
              </a:rPr>
              <a:t>Debain</a:t>
            </a:r>
            <a:r>
              <a:rPr lang="ru-RU" dirty="0" smtClean="0">
                <a:latin typeface="TT Hoves" panose="02000503030000020004" pitchFamily="2" charset="-52"/>
              </a:rPr>
              <a:t>/</a:t>
            </a:r>
            <a:r>
              <a:rPr lang="ru-RU" dirty="0" err="1" smtClean="0">
                <a:latin typeface="TT Hoves" panose="02000503030000020004" pitchFamily="2" charset="-52"/>
              </a:rPr>
              <a:t>Ubuntu</a:t>
            </a:r>
            <a:r>
              <a:rPr lang="en-US" dirty="0" smtClean="0">
                <a:latin typeface="TT Hoves" panose="02000503030000020004" pitchFamily="2" charset="-52"/>
              </a:rPr>
              <a:t>.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en-US" dirty="0">
              <a:latin typeface="TT Hoves" panose="02000503030000020004" pitchFamily="2" charset="-52"/>
            </a:endParaRP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 smtClean="0">
                <a:latin typeface="TT Hoves" panose="02000503030000020004" pitchFamily="2" charset="-52"/>
              </a:rPr>
              <a:t>Интерфейс </a:t>
            </a:r>
            <a:r>
              <a:rPr lang="ru-RU" b="1" dirty="0" err="1">
                <a:solidFill>
                  <a:schemeClr val="accent1"/>
                </a:solidFill>
                <a:latin typeface="TT Hoves" panose="02000503030000020004" pitchFamily="2" charset="-52"/>
              </a:rPr>
              <a:t>loopback</a:t>
            </a:r>
            <a:r>
              <a:rPr lang="ru-RU" dirty="0">
                <a:latin typeface="TT Hoves" panose="02000503030000020004" pitchFamily="2" charset="-52"/>
              </a:rPr>
              <a:t> определяется системой как </a:t>
            </a:r>
            <a:r>
              <a:rPr lang="ru-RU" b="1" dirty="0" err="1">
                <a:solidFill>
                  <a:srgbClr val="212121"/>
                </a:solidFill>
                <a:latin typeface="TT Hoves" panose="02000503030000020004" pitchFamily="2" charset="-52"/>
              </a:rPr>
              <a:t>lo</a:t>
            </a:r>
            <a:r>
              <a:rPr lang="ru-RU" dirty="0">
                <a:latin typeface="TT Hoves" panose="02000503030000020004" pitchFamily="2" charset="-52"/>
              </a:rPr>
              <a:t> и по умолчанию задает адрес 127.0.0.1. Он может быть выведен командой </a:t>
            </a:r>
            <a:r>
              <a:rPr lang="ru-RU" b="1" dirty="0" err="1">
                <a:latin typeface="TT Hoves" panose="02000503030000020004" pitchFamily="2" charset="-52"/>
              </a:rPr>
              <a:t>ifconfig</a:t>
            </a:r>
            <a:r>
              <a:rPr lang="ru-RU" dirty="0">
                <a:latin typeface="TT Hoves" panose="02000503030000020004" pitchFamily="2" charset="-52"/>
              </a:rPr>
              <a:t>.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104247" y="255797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406938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52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4247" y="711316"/>
            <a:ext cx="6279007" cy="706630"/>
          </a:xfrm>
        </p:spPr>
        <p:txBody>
          <a:bodyPr>
            <a:noAutofit/>
          </a:bodyPr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nano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/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etc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/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resolv.conf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4247" y="2434106"/>
            <a:ext cx="64663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Стало достаточно традиционным для </a:t>
            </a:r>
            <a:r>
              <a:rPr lang="ru-RU" dirty="0" err="1">
                <a:latin typeface="TT Hoves" panose="02000503030000020004"/>
              </a:rPr>
              <a:t>Linux</a:t>
            </a:r>
            <a:r>
              <a:rPr lang="ru-RU" dirty="0">
                <a:latin typeface="TT Hoves" panose="02000503030000020004"/>
              </a:rPr>
              <a:t> запускать небольшой локальный DNS-сервер, который ускоряет работу, кешируя ответы на повторяющиеся DNS-запросы</a:t>
            </a:r>
            <a:r>
              <a:rPr lang="ru-RU" dirty="0" smtClean="0">
                <a:latin typeface="TT Hoves" panose="02000503030000020004"/>
              </a:rPr>
              <a:t>.</a:t>
            </a: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ru-RU" dirty="0">
              <a:latin typeface="TT Hoves" panose="02000503030000020004"/>
            </a:endParaRP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 smtClean="0">
                <a:latin typeface="TT Hoves" panose="02000503030000020004"/>
              </a:rPr>
              <a:t> </a:t>
            </a:r>
            <a:r>
              <a:rPr lang="ru-RU" dirty="0">
                <a:latin typeface="TT Hoves" panose="02000503030000020004"/>
              </a:rPr>
              <a:t>В этом случае в общесистемный </a:t>
            </a:r>
            <a:r>
              <a:rPr lang="ru-RU" b="1" dirty="0">
                <a:solidFill>
                  <a:schemeClr val="accent1"/>
                </a:solidFill>
                <a:latin typeface="TT Hoves" panose="02000503030000020004"/>
              </a:rPr>
              <a:t>/</a:t>
            </a:r>
            <a:r>
              <a:rPr lang="ru-RU" b="1" dirty="0" err="1">
                <a:solidFill>
                  <a:schemeClr val="accent1"/>
                </a:solidFill>
                <a:latin typeface="TT Hoves" panose="02000503030000020004"/>
              </a:rPr>
              <a:t>etc</a:t>
            </a:r>
            <a:r>
              <a:rPr lang="ru-RU" b="1" dirty="0">
                <a:solidFill>
                  <a:schemeClr val="accent1"/>
                </a:solidFill>
                <a:latin typeface="TT Hoves" panose="02000503030000020004"/>
              </a:rPr>
              <a:t>/</a:t>
            </a:r>
            <a:r>
              <a:rPr lang="ru-RU" b="1" dirty="0" err="1">
                <a:solidFill>
                  <a:schemeClr val="accent1"/>
                </a:solidFill>
                <a:latin typeface="TT Hoves" panose="02000503030000020004"/>
              </a:rPr>
              <a:t>resolv.conf</a:t>
            </a:r>
            <a:r>
              <a:rPr lang="ru-RU" b="1" dirty="0">
                <a:solidFill>
                  <a:schemeClr val="accent1"/>
                </a:solidFill>
                <a:latin typeface="TT Hoves" panose="02000503030000020004"/>
              </a:rPr>
              <a:t> </a:t>
            </a:r>
            <a:r>
              <a:rPr lang="ru-RU" dirty="0">
                <a:latin typeface="TT Hoves" panose="02000503030000020004"/>
              </a:rPr>
              <a:t>помещается директива </a:t>
            </a:r>
            <a:r>
              <a:rPr lang="ru-RU" dirty="0" err="1">
                <a:latin typeface="TT Hoves" panose="02000503030000020004"/>
              </a:rPr>
              <a:t>nameserver</a:t>
            </a:r>
            <a:r>
              <a:rPr lang="ru-RU" dirty="0">
                <a:latin typeface="TT Hoves" panose="02000503030000020004"/>
              </a:rPr>
              <a:t> 127.0.0.1, а </a:t>
            </a:r>
            <a:r>
              <a:rPr lang="ru-RU" dirty="0" err="1">
                <a:latin typeface="TT Hoves" panose="02000503030000020004"/>
              </a:rPr>
              <a:t>ip</a:t>
            </a:r>
            <a:r>
              <a:rPr lang="ru-RU" dirty="0">
                <a:latin typeface="TT Hoves" panose="02000503030000020004"/>
              </a:rPr>
              <a:t>-адреса внешних DNS-серверов переносятся в настройки локального.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945" y="2434106"/>
            <a:ext cx="4538055" cy="3192287"/>
          </a:xfrm>
          <a:prstGeom prst="rect">
            <a:avLst/>
          </a:prstGeom>
        </p:spPr>
      </p:pic>
      <p:sp>
        <p:nvSpPr>
          <p:cNvPr id="9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104247" y="255797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46988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53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4247" y="711316"/>
            <a:ext cx="6941737" cy="706630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nano</a:t>
            </a: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/</a:t>
            </a:r>
            <a:r>
              <a:rPr lang="en-US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etc</a:t>
            </a: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/</a:t>
            </a:r>
            <a:r>
              <a:rPr lang="en-US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nsswitch.conf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4247" y="2086307"/>
            <a:ext cx="6488382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При использовании данного файла, сетями можно управлять по имени. Например добавить маршрут не </a:t>
            </a:r>
            <a:r>
              <a:rPr lang="ru-RU" dirty="0" err="1">
                <a:latin typeface="TT Hoves" panose="02000503030000020004" pitchFamily="2" charset="-52"/>
              </a:rPr>
              <a:t>route</a:t>
            </a:r>
            <a:r>
              <a:rPr lang="ru-RU" dirty="0">
                <a:latin typeface="TT Hoves" panose="02000503030000020004" pitchFamily="2" charset="-52"/>
              </a:rPr>
              <a:t> </a:t>
            </a:r>
            <a:r>
              <a:rPr lang="ru-RU" dirty="0" err="1">
                <a:latin typeface="TT Hoves" panose="02000503030000020004" pitchFamily="2" charset="-52"/>
              </a:rPr>
              <a:t>add</a:t>
            </a:r>
            <a:r>
              <a:rPr lang="ru-RU" dirty="0">
                <a:latin typeface="TT Hoves" panose="02000503030000020004" pitchFamily="2" charset="-52"/>
              </a:rPr>
              <a:t> 192.168.1.12, а </a:t>
            </a:r>
            <a:r>
              <a:rPr lang="ru-RU" dirty="0" err="1">
                <a:solidFill>
                  <a:schemeClr val="accent1"/>
                </a:solidFill>
                <a:latin typeface="TT Hoves" panose="02000503030000020004" pitchFamily="2" charset="-52"/>
              </a:rPr>
              <a:t>route</a:t>
            </a:r>
            <a:r>
              <a:rPr lang="ru-RU" dirty="0">
                <a:solidFill>
                  <a:schemeClr val="accent1"/>
                </a:solidFill>
                <a:latin typeface="TT Hoves" panose="02000503030000020004" pitchFamily="2" charset="-52"/>
              </a:rPr>
              <a:t> </a:t>
            </a:r>
            <a:r>
              <a:rPr lang="ru-RU" dirty="0" err="1">
                <a:solidFill>
                  <a:schemeClr val="accent1"/>
                </a:solidFill>
                <a:latin typeface="TT Hoves" panose="02000503030000020004" pitchFamily="2" charset="-52"/>
              </a:rPr>
              <a:t>add</a:t>
            </a:r>
            <a:r>
              <a:rPr lang="ru-RU" dirty="0">
                <a:solidFill>
                  <a:schemeClr val="accent1"/>
                </a:solidFill>
                <a:latin typeface="TT Hoves" panose="02000503030000020004" pitchFamily="2" charset="-52"/>
              </a:rPr>
              <a:t> </a:t>
            </a:r>
            <a:r>
              <a:rPr lang="ru-RU" dirty="0" err="1">
                <a:solidFill>
                  <a:schemeClr val="accent1"/>
                </a:solidFill>
                <a:latin typeface="TT Hoves" panose="02000503030000020004" pitchFamily="2" charset="-52"/>
              </a:rPr>
              <a:t>home-network</a:t>
            </a:r>
            <a:r>
              <a:rPr lang="ru-RU" dirty="0" smtClean="0">
                <a:latin typeface="TT Hoves" panose="02000503030000020004" pitchFamily="2" charset="-52"/>
              </a:rPr>
              <a:t>.</a:t>
            </a: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ru-RU" b="1" dirty="0" smtClean="0">
              <a:latin typeface="TT Hoves" panose="02000503030000020004" pitchFamily="2" charset="-52"/>
            </a:endParaRP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 smtClean="0">
                <a:latin typeface="TT Hoves" panose="02000503030000020004" pitchFamily="2" charset="-52"/>
              </a:rPr>
              <a:t>Файл</a:t>
            </a:r>
            <a:r>
              <a:rPr lang="ru-RU" dirty="0">
                <a:latin typeface="TT Hoves" panose="02000503030000020004" pitchFamily="2" charset="-52"/>
              </a:rPr>
              <a:t> </a:t>
            </a:r>
            <a:r>
              <a:rPr lang="ru-RU" b="1" dirty="0">
                <a:latin typeface="TT Hoves" panose="02000503030000020004" pitchFamily="2" charset="-52"/>
              </a:rPr>
              <a:t>/</a:t>
            </a:r>
            <a:r>
              <a:rPr lang="ru-RU" b="1" dirty="0" err="1">
                <a:latin typeface="TT Hoves" panose="02000503030000020004" pitchFamily="2" charset="-52"/>
              </a:rPr>
              <a:t>etc</a:t>
            </a:r>
            <a:r>
              <a:rPr lang="ru-RU" b="1" dirty="0">
                <a:latin typeface="TT Hoves" panose="02000503030000020004" pitchFamily="2" charset="-52"/>
              </a:rPr>
              <a:t>/</a:t>
            </a:r>
            <a:r>
              <a:rPr lang="ru-RU" b="1" dirty="0" err="1">
                <a:latin typeface="TT Hoves" panose="02000503030000020004" pitchFamily="2" charset="-52"/>
              </a:rPr>
              <a:t>nsswitch.conf</a:t>
            </a:r>
            <a:r>
              <a:rPr lang="ru-RU" dirty="0">
                <a:latin typeface="TT Hoves" panose="02000503030000020004" pitchFamily="2" charset="-52"/>
              </a:rPr>
              <a:t> — это </a:t>
            </a:r>
            <a:r>
              <a:rPr lang="ru-RU" dirty="0">
                <a:solidFill>
                  <a:schemeClr val="accent1"/>
                </a:solidFill>
                <a:latin typeface="TT Hoves" panose="02000503030000020004" pitchFamily="2" charset="-52"/>
              </a:rPr>
              <a:t>«</a:t>
            </a:r>
            <a:r>
              <a:rPr lang="ru-RU" dirty="0" err="1">
                <a:solidFill>
                  <a:schemeClr val="accent1"/>
                </a:solidFill>
                <a:latin typeface="TT Hoves" panose="02000503030000020004" pitchFamily="2" charset="-52"/>
              </a:rPr>
              <a:t>Name</a:t>
            </a:r>
            <a:r>
              <a:rPr lang="ru-RU" dirty="0">
                <a:solidFill>
                  <a:schemeClr val="accent1"/>
                </a:solidFill>
                <a:latin typeface="TT Hoves" panose="02000503030000020004" pitchFamily="2" charset="-52"/>
              </a:rPr>
              <a:t> </a:t>
            </a:r>
            <a:r>
              <a:rPr lang="ru-RU" dirty="0" err="1">
                <a:solidFill>
                  <a:schemeClr val="accent1"/>
                </a:solidFill>
                <a:latin typeface="TT Hoves" panose="02000503030000020004" pitchFamily="2" charset="-52"/>
              </a:rPr>
              <a:t>Service</a:t>
            </a:r>
            <a:r>
              <a:rPr lang="ru-RU" dirty="0">
                <a:solidFill>
                  <a:schemeClr val="accent1"/>
                </a:solidFill>
                <a:latin typeface="TT Hoves" panose="02000503030000020004" pitchFamily="2" charset="-52"/>
              </a:rPr>
              <a:t> </a:t>
            </a:r>
            <a:r>
              <a:rPr lang="ru-RU" dirty="0" err="1">
                <a:solidFill>
                  <a:schemeClr val="accent1"/>
                </a:solidFill>
                <a:latin typeface="TT Hoves" panose="02000503030000020004" pitchFamily="2" charset="-52"/>
              </a:rPr>
              <a:t>Switch</a:t>
            </a:r>
            <a:r>
              <a:rPr lang="ru-RU" dirty="0">
                <a:solidFill>
                  <a:schemeClr val="accent1"/>
                </a:solidFill>
                <a:latin typeface="TT Hoves" panose="02000503030000020004" pitchFamily="2" charset="-52"/>
              </a:rPr>
              <a:t> </a:t>
            </a:r>
            <a:r>
              <a:rPr lang="ru-RU" dirty="0" err="1">
                <a:solidFill>
                  <a:schemeClr val="accent1"/>
                </a:solidFill>
                <a:latin typeface="TT Hoves" panose="02000503030000020004" pitchFamily="2" charset="-52"/>
              </a:rPr>
              <a:t>configuration</a:t>
            </a:r>
            <a:r>
              <a:rPr lang="ru-RU" dirty="0">
                <a:solidFill>
                  <a:schemeClr val="accent1"/>
                </a:solidFill>
                <a:latin typeface="TT Hoves" panose="02000503030000020004" pitchFamily="2" charset="-52"/>
              </a:rPr>
              <a:t> </a:t>
            </a:r>
            <a:r>
              <a:rPr lang="ru-RU" dirty="0" err="1" smtClean="0">
                <a:solidFill>
                  <a:schemeClr val="accent1"/>
                </a:solidFill>
                <a:latin typeface="TT Hoves" panose="02000503030000020004" pitchFamily="2" charset="-52"/>
              </a:rPr>
              <a:t>file</a:t>
            </a:r>
            <a:r>
              <a:rPr lang="ru-RU" dirty="0" smtClean="0">
                <a:solidFill>
                  <a:schemeClr val="accent1"/>
                </a:solidFill>
                <a:latin typeface="TT Hoves" panose="02000503030000020004" pitchFamily="2" charset="-52"/>
              </a:rPr>
              <a:t>»</a:t>
            </a:r>
            <a:r>
              <a:rPr lang="ru-RU" dirty="0" smtClean="0">
                <a:latin typeface="TT Hoves" panose="02000503030000020004" pitchFamily="2" charset="-52"/>
              </a:rPr>
              <a:t>, </a:t>
            </a:r>
            <a:r>
              <a:rPr lang="ru-RU" dirty="0">
                <a:latin typeface="TT Hoves" panose="02000503030000020004" pitchFamily="2" charset="-52"/>
              </a:rPr>
              <a:t>то есть конфигурационный файл переключения служб имён. Он устанавливает настройки не только службы преобразования имён хостов и доменных имён, но эта настройка, пожалуй, самая востребованная</a:t>
            </a:r>
            <a:r>
              <a:rPr lang="ru-RU" dirty="0" smtClean="0">
                <a:latin typeface="TT Hoves" panose="02000503030000020004" pitchFamily="2" charset="-52"/>
              </a:rPr>
              <a:t>.</a:t>
            </a: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ru-RU" dirty="0" smtClean="0">
              <a:latin typeface="TT Hoves" panose="02000503030000020004" pitchFamily="2" charset="-52"/>
            </a:endParaRP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 smtClean="0">
                <a:latin typeface="TT Hoves" panose="02000503030000020004" pitchFamily="2" charset="-52"/>
              </a:rPr>
              <a:t>Строка</a:t>
            </a:r>
            <a:r>
              <a:rPr lang="ru-RU" dirty="0">
                <a:latin typeface="TT Hoves" panose="02000503030000020004" pitchFamily="2" charset="-52"/>
              </a:rPr>
              <a:t>, которая отвечает за преобразование имён </a:t>
            </a:r>
            <a:r>
              <a:rPr lang="ru-RU" dirty="0" smtClean="0">
                <a:latin typeface="TT Hoves" panose="02000503030000020004" pitchFamily="2" charset="-52"/>
              </a:rPr>
              <a:t>хостов, </a:t>
            </a:r>
            <a:endParaRPr lang="en-US" dirty="0" smtClean="0">
              <a:latin typeface="TT Hoves" panose="02000503030000020004" pitchFamily="2" charset="-52"/>
            </a:endParaRPr>
          </a:p>
          <a:p>
            <a:pPr algn="just">
              <a:buClr>
                <a:schemeClr val="accent1"/>
              </a:buClr>
            </a:pPr>
            <a:r>
              <a:rPr lang="en-US" dirty="0">
                <a:latin typeface="TT Hoves" panose="02000503030000020004" pitchFamily="2" charset="-52"/>
              </a:rPr>
              <a:t> </a:t>
            </a:r>
            <a:r>
              <a:rPr lang="en-US" dirty="0" smtClean="0">
                <a:latin typeface="TT Hoves" panose="02000503030000020004" pitchFamily="2" charset="-52"/>
              </a:rPr>
              <a:t>      </a:t>
            </a:r>
            <a:r>
              <a:rPr lang="ru-RU" dirty="0" smtClean="0">
                <a:latin typeface="TT Hoves" panose="02000503030000020004" pitchFamily="2" charset="-52"/>
              </a:rPr>
              <a:t>начинается </a:t>
            </a:r>
            <a:r>
              <a:rPr lang="ru-RU" dirty="0">
                <a:latin typeface="TT Hoves" panose="02000503030000020004" pitchFamily="2" charset="-52"/>
              </a:rPr>
              <a:t>на </a:t>
            </a:r>
            <a:r>
              <a:rPr lang="ru-RU" b="1" dirty="0">
                <a:latin typeface="TT Hoves" panose="02000503030000020004" pitchFamily="2" charset="-52"/>
              </a:rPr>
              <a:t>«</a:t>
            </a:r>
            <a:r>
              <a:rPr lang="ru-RU" b="1" dirty="0" err="1" smtClean="0">
                <a:latin typeface="TT Hoves" panose="02000503030000020004" pitchFamily="2" charset="-52"/>
              </a:rPr>
              <a:t>hosts</a:t>
            </a:r>
            <a:r>
              <a:rPr lang="ru-RU" b="1" dirty="0" smtClean="0">
                <a:latin typeface="TT Hoves" panose="02000503030000020004" pitchFamily="2" charset="-52"/>
              </a:rPr>
              <a:t>»</a:t>
            </a:r>
            <a:r>
              <a:rPr lang="ru-RU" dirty="0" smtClean="0">
                <a:latin typeface="TT Hoves" panose="02000503030000020004" pitchFamily="2" charset="-52"/>
              </a:rPr>
              <a:t>.</a:t>
            </a:r>
            <a:endParaRPr lang="ru-RU" dirty="0">
              <a:latin typeface="TT Hoves" panose="02000503030000020004" pitchFamily="2" charset="-52"/>
            </a:endParaRPr>
          </a:p>
          <a:p>
            <a:pPr algn="just">
              <a:buClr>
                <a:schemeClr val="accent1"/>
              </a:buClr>
            </a:pPr>
            <a:endParaRPr lang="ru-RU" sz="1600" dirty="0">
              <a:latin typeface="TT Hoves" panose="02000503030000020004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168" y="2449586"/>
            <a:ext cx="4529832" cy="3212983"/>
          </a:xfrm>
          <a:prstGeom prst="rect">
            <a:avLst/>
          </a:prstGeom>
        </p:spPr>
      </p:pic>
      <p:sp>
        <p:nvSpPr>
          <p:cNvPr id="6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104247" y="255797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31024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54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4247" y="711316"/>
            <a:ext cx="6941737" cy="706630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nano</a:t>
            </a: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/</a:t>
            </a:r>
            <a:r>
              <a:rPr lang="en-US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etc</a:t>
            </a: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/</a:t>
            </a:r>
            <a:r>
              <a:rPr lang="en-US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nsswitch.conf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168" y="2449586"/>
            <a:ext cx="4529832" cy="321298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04247" y="1823150"/>
            <a:ext cx="7341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</a:pPr>
            <a:r>
              <a:rPr lang="ru-RU" b="1" dirty="0" err="1">
                <a:solidFill>
                  <a:srgbClr val="222222"/>
                </a:solidFill>
                <a:latin typeface="TT Hoves" panose="02000503030000020004" pitchFamily="2" charset="-52"/>
              </a:rPr>
              <a:t>files</a:t>
            </a:r>
            <a:r>
              <a:rPr lang="ru-RU" dirty="0">
                <a:solidFill>
                  <a:srgbClr val="222222"/>
                </a:solidFill>
                <a:latin typeface="TT Hoves" panose="02000503030000020004" pitchFamily="2" charset="-52"/>
              </a:rPr>
              <a:t> означает файл, относящийся к этой службе. У каждой </a:t>
            </a:r>
            <a:r>
              <a:rPr lang="ru-RU" dirty="0" smtClean="0">
                <a:solidFill>
                  <a:srgbClr val="222222"/>
                </a:solidFill>
                <a:latin typeface="TT Hoves" panose="02000503030000020004" pitchFamily="2" charset="-52"/>
              </a:rPr>
              <a:t>службы в </a:t>
            </a:r>
            <a:r>
              <a:rPr lang="ru-RU" dirty="0">
                <a:solidFill>
                  <a:srgbClr val="222222"/>
                </a:solidFill>
                <a:latin typeface="TT Hoves" panose="02000503030000020004" pitchFamily="2" charset="-52"/>
              </a:rPr>
              <a:t>системе свой файл, в данном случае имеется ввиду </a:t>
            </a:r>
            <a:r>
              <a:rPr lang="ru-RU" b="1" dirty="0">
                <a:solidFill>
                  <a:schemeClr val="accent1"/>
                </a:solidFill>
                <a:latin typeface="TT Hoves" panose="02000503030000020004" pitchFamily="2" charset="-52"/>
              </a:rPr>
              <a:t>/</a:t>
            </a:r>
            <a:r>
              <a:rPr lang="ru-RU" b="1" dirty="0" err="1" smtClean="0">
                <a:solidFill>
                  <a:schemeClr val="accent1"/>
                </a:solidFill>
                <a:latin typeface="TT Hoves" panose="02000503030000020004" pitchFamily="2" charset="-52"/>
              </a:rPr>
              <a:t>etc</a:t>
            </a:r>
            <a:r>
              <a:rPr lang="ru-RU" b="1" dirty="0" smtClean="0">
                <a:solidFill>
                  <a:schemeClr val="accent1"/>
                </a:solidFill>
                <a:latin typeface="TT Hoves" panose="02000503030000020004" pitchFamily="2" charset="-52"/>
              </a:rPr>
              <a:t>/</a:t>
            </a:r>
            <a:r>
              <a:rPr lang="ru-RU" b="1" dirty="0" err="1" smtClean="0">
                <a:solidFill>
                  <a:schemeClr val="accent1"/>
                </a:solidFill>
                <a:latin typeface="TT Hoves" panose="02000503030000020004" pitchFamily="2" charset="-52"/>
              </a:rPr>
              <a:t>hosts</a:t>
            </a:r>
            <a:r>
              <a:rPr lang="ru-RU" dirty="0" smtClean="0">
                <a:solidFill>
                  <a:srgbClr val="222222"/>
                </a:solidFill>
                <a:latin typeface="TT Hoves" panose="02000503030000020004" pitchFamily="2" charset="-52"/>
              </a:rPr>
              <a:t>.</a:t>
            </a:r>
            <a:endParaRPr lang="ru-RU" dirty="0">
              <a:latin typeface="TT Hoves" panose="02000503030000020004" pitchFamily="2" charset="-52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167135"/>
              </p:ext>
            </p:extLst>
          </p:nvPr>
        </p:nvGraphicFramePr>
        <p:xfrm>
          <a:off x="183056" y="2919369"/>
          <a:ext cx="323984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090">
                  <a:extLst>
                    <a:ext uri="{9D8B030D-6E8A-4147-A177-3AD203B41FA5}">
                      <a16:colId xmlns:a16="http://schemas.microsoft.com/office/drawing/2014/main" val="2389650673"/>
                    </a:ext>
                  </a:extLst>
                </a:gridCol>
                <a:gridCol w="1680754">
                  <a:extLst>
                    <a:ext uri="{9D8B030D-6E8A-4147-A177-3AD203B41FA5}">
                      <a16:colId xmlns:a16="http://schemas.microsoft.com/office/drawing/2014/main" val="1902218801"/>
                    </a:ext>
                  </a:extLst>
                </a:gridCol>
              </a:tblGrid>
              <a:tr h="34538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 pitchFamily="2" charset="-52"/>
                        </a:rPr>
                        <a:t>Служба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 pitchFamily="2" charset="-52"/>
                        </a:rPr>
                        <a:t>Файлы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653510"/>
                  </a:ext>
                </a:extLst>
              </a:tr>
              <a:tr h="325335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aliases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etc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/aliases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745013"/>
                  </a:ext>
                </a:extLst>
              </a:tr>
              <a:tr h="325335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ethers 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etc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/ethers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691621"/>
                  </a:ext>
                </a:extLst>
              </a:tr>
              <a:tr h="325335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group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etc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/group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1220413"/>
                  </a:ext>
                </a:extLst>
              </a:tr>
              <a:tr h="325335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hosts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etc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/hosts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3921812"/>
                  </a:ext>
                </a:extLst>
              </a:tr>
              <a:tr h="325335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initgroups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etc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/group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8230319"/>
                  </a:ext>
                </a:extLst>
              </a:tr>
              <a:tr h="325335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netgroup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etc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netgroup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5907819"/>
                  </a:ext>
                </a:extLst>
              </a:tr>
            </a:tbl>
          </a:graphicData>
        </a:graphic>
      </p:graphicFrame>
      <p:sp>
        <p:nvSpPr>
          <p:cNvPr id="7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104247" y="255797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  <p:graphicFrame>
        <p:nvGraphicFramePr>
          <p:cNvPr id="9" name="Таблица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691084"/>
              </p:ext>
            </p:extLst>
          </p:nvPr>
        </p:nvGraphicFramePr>
        <p:xfrm>
          <a:off x="3666052" y="2736489"/>
          <a:ext cx="323113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382">
                  <a:extLst>
                    <a:ext uri="{9D8B030D-6E8A-4147-A177-3AD203B41FA5}">
                      <a16:colId xmlns:a16="http://schemas.microsoft.com/office/drawing/2014/main" val="2389650673"/>
                    </a:ext>
                  </a:extLst>
                </a:gridCol>
                <a:gridCol w="1680754">
                  <a:extLst>
                    <a:ext uri="{9D8B030D-6E8A-4147-A177-3AD203B41FA5}">
                      <a16:colId xmlns:a16="http://schemas.microsoft.com/office/drawing/2014/main" val="1902218801"/>
                    </a:ext>
                  </a:extLst>
                </a:gridCol>
              </a:tblGrid>
              <a:tr h="34538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 pitchFamily="2" charset="-52"/>
                        </a:rPr>
                        <a:t>Служба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 pitchFamily="2" charset="-52"/>
                        </a:rPr>
                        <a:t>Файлы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653510"/>
                  </a:ext>
                </a:extLst>
              </a:tr>
              <a:tr h="325335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networks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etc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/networks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8152186"/>
                  </a:ext>
                </a:extLst>
              </a:tr>
              <a:tr h="325335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passwd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etc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passwd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7305824"/>
                  </a:ext>
                </a:extLst>
              </a:tr>
              <a:tr h="325335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protocols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etc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/protocols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8303866"/>
                  </a:ext>
                </a:extLst>
              </a:tr>
              <a:tr h="325335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publickey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etc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publickey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618711"/>
                  </a:ext>
                </a:extLst>
              </a:tr>
              <a:tr h="325335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rpc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etc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rpc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339583"/>
                  </a:ext>
                </a:extLst>
              </a:tr>
              <a:tr h="325335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services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etc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/services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673596"/>
                  </a:ext>
                </a:extLst>
              </a:tr>
              <a:tr h="345389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shadow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etc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/shadow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255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707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55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4247" y="711316"/>
            <a:ext cx="10230221" cy="706630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nano</a:t>
            </a: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/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etc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/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sysconfig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/network-scripts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0" y="2449584"/>
            <a:ext cx="4541240" cy="3170927"/>
          </a:xfrm>
          <a:prstGeom prst="rect">
            <a:avLst/>
          </a:prstGeom>
        </p:spPr>
      </p:pic>
      <p:sp>
        <p:nvSpPr>
          <p:cNvPr id="9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104247" y="255797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029220"/>
              </p:ext>
            </p:extLst>
          </p:nvPr>
        </p:nvGraphicFramePr>
        <p:xfrm>
          <a:off x="104247" y="2449584"/>
          <a:ext cx="7202244" cy="2601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616">
                  <a:extLst>
                    <a:ext uri="{9D8B030D-6E8A-4147-A177-3AD203B41FA5}">
                      <a16:colId xmlns:a16="http://schemas.microsoft.com/office/drawing/2014/main" val="2389650673"/>
                    </a:ext>
                  </a:extLst>
                </a:gridCol>
                <a:gridCol w="4702628">
                  <a:extLst>
                    <a:ext uri="{9D8B030D-6E8A-4147-A177-3AD203B41FA5}">
                      <a16:colId xmlns:a16="http://schemas.microsoft.com/office/drawing/2014/main" val="1902218801"/>
                    </a:ext>
                  </a:extLst>
                </a:gridCol>
              </a:tblGrid>
              <a:tr h="40712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effectLst/>
                          <a:latin typeface="TT Hoves DemiBold" panose="02000503030000020004" pitchFamily="2" charset="-52"/>
                        </a:rPr>
                        <a:t>Команда</a:t>
                      </a:r>
                      <a:endParaRPr lang="ru-RU" sz="1800" dirty="0">
                        <a:effectLst/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 pitchFamily="2" charset="-52"/>
                        </a:rPr>
                        <a:t>Описание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653510"/>
                  </a:ext>
                </a:extLst>
              </a:tr>
              <a:tr h="407125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effectLst/>
                          <a:latin typeface="TT Hoves DemiBold" panose="02000503030000020004" pitchFamily="2" charset="-52"/>
                        </a:rPr>
                        <a:t>/</a:t>
                      </a:r>
                      <a:r>
                        <a:rPr lang="en-US" dirty="0" err="1" smtClean="0">
                          <a:effectLst/>
                          <a:latin typeface="TT Hoves DemiBold" panose="02000503030000020004" pitchFamily="2" charset="-52"/>
                        </a:rPr>
                        <a:t>etc</a:t>
                      </a:r>
                      <a:r>
                        <a:rPr lang="en-US" dirty="0" smtClean="0">
                          <a:effectLst/>
                          <a:latin typeface="TT Hoves DemiBold" panose="02000503030000020004" pitchFamily="2" charset="-52"/>
                        </a:rPr>
                        <a:t>/</a:t>
                      </a:r>
                      <a:r>
                        <a:rPr lang="en-US" dirty="0" err="1" smtClean="0">
                          <a:effectLst/>
                          <a:latin typeface="TT Hoves DemiBold" panose="02000503030000020004" pitchFamily="2" charset="-52"/>
                        </a:rPr>
                        <a:t>sysconfig</a:t>
                      </a:r>
                      <a:r>
                        <a:rPr lang="en-US" dirty="0" smtClean="0">
                          <a:effectLst/>
                          <a:latin typeface="TT Hoves DemiBold" panose="02000503030000020004" pitchFamily="2" charset="-52"/>
                        </a:rPr>
                        <a:t>/network</a:t>
                      </a:r>
                      <a:r>
                        <a:rPr lang="ru-RU" dirty="0" smtClean="0">
                          <a:effectLst/>
                          <a:latin typeface="TT Hoves DemiBold" panose="02000503030000020004" pitchFamily="2" charset="-52"/>
                        </a:rPr>
                        <a:t>-</a:t>
                      </a:r>
                      <a:r>
                        <a:rPr lang="en-US" dirty="0" smtClean="0">
                          <a:effectLst/>
                          <a:latin typeface="TT Hoves DemiBold" panose="02000503030000020004" pitchFamily="2" charset="-52"/>
                        </a:rPr>
                        <a:t>scripts</a:t>
                      </a:r>
                      <a:endParaRPr lang="ru-RU" sz="1800" dirty="0">
                        <a:effectLst/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ru-RU" dirty="0" smtClean="0">
                          <a:latin typeface="TT Hoves" panose="02000503030000020004"/>
                        </a:rPr>
                        <a:t>Каталог, содержащий конфигурационные файлы интерфейсов и скрипты, выполняющие их инициализацию.</a:t>
                      </a:r>
                      <a:endParaRPr lang="ru-RU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8152186"/>
                  </a:ext>
                </a:extLst>
              </a:tr>
              <a:tr h="407125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effectLst/>
                          <a:latin typeface="TT Hoves DemiBold" panose="02000503030000020004" pitchFamily="2" charset="-52"/>
                        </a:rPr>
                        <a:t>/</a:t>
                      </a:r>
                      <a:r>
                        <a:rPr lang="en-US" dirty="0" err="1" smtClean="0">
                          <a:effectLst/>
                          <a:latin typeface="TT Hoves DemiBold" panose="02000503030000020004" pitchFamily="2" charset="-52"/>
                        </a:rPr>
                        <a:t>etc</a:t>
                      </a:r>
                      <a:r>
                        <a:rPr lang="en-US" dirty="0" smtClean="0">
                          <a:effectLst/>
                          <a:latin typeface="TT Hoves DemiBold" panose="02000503030000020004" pitchFamily="2" charset="-52"/>
                        </a:rPr>
                        <a:t>/</a:t>
                      </a:r>
                      <a:r>
                        <a:rPr lang="en-US" dirty="0" err="1" smtClean="0">
                          <a:effectLst/>
                          <a:latin typeface="TT Hoves DemiBold" panose="02000503030000020004" pitchFamily="2" charset="-52"/>
                        </a:rPr>
                        <a:t>sysconfig</a:t>
                      </a:r>
                      <a:r>
                        <a:rPr lang="en-US" dirty="0" smtClean="0">
                          <a:effectLst/>
                          <a:latin typeface="TT Hoves DemiBold" panose="02000503030000020004" pitchFamily="2" charset="-52"/>
                        </a:rPr>
                        <a:t>/network</a:t>
                      </a:r>
                      <a:r>
                        <a:rPr lang="ru-RU" dirty="0" smtClean="0">
                          <a:effectLst/>
                          <a:latin typeface="TT Hoves DemiBold" panose="02000503030000020004" pitchFamily="2" charset="-52"/>
                        </a:rPr>
                        <a:t>-</a:t>
                      </a:r>
                      <a:r>
                        <a:rPr lang="en-US" dirty="0" smtClean="0">
                          <a:effectLst/>
                          <a:latin typeface="TT Hoves DemiBold" panose="02000503030000020004" pitchFamily="2" charset="-52"/>
                        </a:rPr>
                        <a:t>scripts</a:t>
                      </a:r>
                      <a:r>
                        <a:rPr lang="ru-RU" dirty="0" smtClean="0">
                          <a:effectLst/>
                          <a:latin typeface="TT Hoves DemiBold" panose="02000503030000020004" pitchFamily="2" charset="-52"/>
                        </a:rPr>
                        <a:t>/</a:t>
                      </a:r>
                      <a:r>
                        <a:rPr lang="en-US" dirty="0" err="1" smtClean="0">
                          <a:effectLst/>
                          <a:latin typeface="TT Hoves DemiBold" panose="02000503030000020004" pitchFamily="2" charset="-52"/>
                        </a:rPr>
                        <a:t>ifup</a:t>
                      </a:r>
                      <a:endParaRPr lang="ru-RU" sz="1800" dirty="0">
                        <a:effectLst/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T Hoves" panose="02000503030000020004"/>
                        </a:rPr>
                        <a:t>C</a:t>
                      </a:r>
                      <a:r>
                        <a:rPr lang="ru-RU" dirty="0" smtClean="0">
                          <a:latin typeface="TT Hoves" panose="02000503030000020004"/>
                        </a:rPr>
                        <a:t>крипт, который выполняет настройку и активацию интерфейса.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7305824"/>
                  </a:ext>
                </a:extLst>
              </a:tr>
              <a:tr h="4071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  <a:latin typeface="TT Hoves DemiBold" panose="02000503030000020004" pitchFamily="2" charset="-52"/>
                        </a:rPr>
                        <a:t>/</a:t>
                      </a:r>
                      <a:r>
                        <a:rPr lang="en-US" dirty="0" err="1" smtClean="0">
                          <a:effectLst/>
                          <a:latin typeface="TT Hoves DemiBold" panose="02000503030000020004" pitchFamily="2" charset="-52"/>
                        </a:rPr>
                        <a:t>etc</a:t>
                      </a:r>
                      <a:r>
                        <a:rPr lang="en-US" dirty="0" smtClean="0">
                          <a:effectLst/>
                          <a:latin typeface="TT Hoves DemiBold" panose="02000503030000020004" pitchFamily="2" charset="-52"/>
                        </a:rPr>
                        <a:t>/</a:t>
                      </a:r>
                      <a:r>
                        <a:rPr lang="en-US" dirty="0" err="1" smtClean="0">
                          <a:effectLst/>
                          <a:latin typeface="TT Hoves DemiBold" panose="02000503030000020004" pitchFamily="2" charset="-52"/>
                        </a:rPr>
                        <a:t>sysconfig</a:t>
                      </a:r>
                      <a:r>
                        <a:rPr lang="en-US" dirty="0" smtClean="0">
                          <a:effectLst/>
                          <a:latin typeface="TT Hoves DemiBold" panose="02000503030000020004" pitchFamily="2" charset="-52"/>
                        </a:rPr>
                        <a:t>/network</a:t>
                      </a:r>
                      <a:r>
                        <a:rPr lang="ru-RU" dirty="0" smtClean="0">
                          <a:effectLst/>
                          <a:latin typeface="TT Hoves DemiBold" panose="02000503030000020004" pitchFamily="2" charset="-52"/>
                        </a:rPr>
                        <a:t>-</a:t>
                      </a:r>
                      <a:r>
                        <a:rPr lang="en-US" dirty="0" smtClean="0">
                          <a:effectLst/>
                          <a:latin typeface="TT Hoves DemiBold" panose="02000503030000020004" pitchFamily="2" charset="-52"/>
                        </a:rPr>
                        <a:t>scripts/</a:t>
                      </a:r>
                      <a:r>
                        <a:rPr lang="en-US" dirty="0" err="1" smtClean="0">
                          <a:effectLst/>
                          <a:latin typeface="TT Hoves DemiBold" panose="02000503030000020004" pitchFamily="2" charset="-52"/>
                        </a:rPr>
                        <a:t>ifdown</a:t>
                      </a:r>
                      <a:endParaRPr lang="ru-RU" sz="1800" dirty="0" smtClean="0">
                        <a:effectLst/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dirty="0" smtClean="0">
                          <a:latin typeface="TT Hoves" panose="02000503030000020004"/>
                        </a:rPr>
                        <a:t>C</a:t>
                      </a:r>
                      <a:r>
                        <a:rPr lang="ru-RU" dirty="0" smtClean="0">
                          <a:latin typeface="TT Hoves" panose="02000503030000020004"/>
                        </a:rPr>
                        <a:t>крипт, который выполняет деактивацию интерфейса.</a:t>
                      </a:r>
                      <a:endParaRPr lang="ru-RU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8303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45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56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4247" y="711316"/>
            <a:ext cx="10230221" cy="706630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nano</a:t>
            </a: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/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etc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/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sysconfig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/network-scripts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60" y="2449584"/>
            <a:ext cx="4541240" cy="3170927"/>
          </a:xfrm>
          <a:prstGeom prst="rect">
            <a:avLst/>
          </a:prstGeom>
        </p:spPr>
      </p:pic>
      <p:sp>
        <p:nvSpPr>
          <p:cNvPr id="9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104247" y="255797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26086"/>
              </p:ext>
            </p:extLst>
          </p:nvPr>
        </p:nvGraphicFramePr>
        <p:xfrm>
          <a:off x="104247" y="2449584"/>
          <a:ext cx="7202244" cy="3150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8324">
                  <a:extLst>
                    <a:ext uri="{9D8B030D-6E8A-4147-A177-3AD203B41FA5}">
                      <a16:colId xmlns:a16="http://schemas.microsoft.com/office/drawing/2014/main" val="2389650673"/>
                    </a:ext>
                  </a:extLst>
                </a:gridCol>
                <a:gridCol w="4693920">
                  <a:extLst>
                    <a:ext uri="{9D8B030D-6E8A-4147-A177-3AD203B41FA5}">
                      <a16:colId xmlns:a16="http://schemas.microsoft.com/office/drawing/2014/main" val="1902218801"/>
                    </a:ext>
                  </a:extLst>
                </a:gridCol>
              </a:tblGrid>
              <a:tr h="40712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effectLst/>
                          <a:latin typeface="TT Hoves DemiBold" panose="02000503030000020004" pitchFamily="2" charset="-52"/>
                        </a:rPr>
                        <a:t>Команда</a:t>
                      </a:r>
                      <a:endParaRPr lang="ru-RU" sz="1800" dirty="0">
                        <a:effectLst/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 pitchFamily="2" charset="-52"/>
                        </a:rPr>
                        <a:t>Описание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653510"/>
                  </a:ext>
                </a:extLst>
              </a:tr>
              <a:tr h="407125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effectLst/>
                          <a:latin typeface="TT Hoves DemiBold" panose="02000503030000020004" pitchFamily="2" charset="-52"/>
                        </a:rPr>
                        <a:t>/</a:t>
                      </a:r>
                      <a:r>
                        <a:rPr lang="en-US" dirty="0" err="1" smtClean="0">
                          <a:effectLst/>
                          <a:latin typeface="TT Hoves DemiBold" panose="02000503030000020004" pitchFamily="2" charset="-52"/>
                        </a:rPr>
                        <a:t>etc</a:t>
                      </a:r>
                      <a:r>
                        <a:rPr lang="en-US" dirty="0" smtClean="0">
                          <a:effectLst/>
                          <a:latin typeface="TT Hoves DemiBold" panose="02000503030000020004" pitchFamily="2" charset="-52"/>
                        </a:rPr>
                        <a:t>/</a:t>
                      </a:r>
                      <a:r>
                        <a:rPr lang="en-US" dirty="0" err="1" smtClean="0">
                          <a:effectLst/>
                          <a:latin typeface="TT Hoves DemiBold" panose="02000503030000020004" pitchFamily="2" charset="-52"/>
                        </a:rPr>
                        <a:t>sysconfig</a:t>
                      </a:r>
                      <a:r>
                        <a:rPr lang="en-US" dirty="0" smtClean="0">
                          <a:effectLst/>
                          <a:latin typeface="TT Hoves DemiBold" panose="02000503030000020004" pitchFamily="2" charset="-52"/>
                        </a:rPr>
                        <a:t>/network</a:t>
                      </a:r>
                      <a:r>
                        <a:rPr lang="ru-RU" dirty="0" smtClean="0">
                          <a:effectLst/>
                          <a:latin typeface="TT Hoves DemiBold" panose="02000503030000020004" pitchFamily="2" charset="-52"/>
                        </a:rPr>
                        <a:t>-</a:t>
                      </a:r>
                      <a:r>
                        <a:rPr lang="en-US" dirty="0" smtClean="0">
                          <a:effectLst/>
                          <a:latin typeface="TT Hoves DemiBold" panose="02000503030000020004" pitchFamily="2" charset="-52"/>
                        </a:rPr>
                        <a:t>scripts/</a:t>
                      </a:r>
                      <a:r>
                        <a:rPr lang="en-US" dirty="0" err="1" smtClean="0">
                          <a:effectLst/>
                          <a:latin typeface="TT Hoves DemiBold" panose="02000503030000020004" pitchFamily="2" charset="-52"/>
                        </a:rPr>
                        <a:t>ifcfg</a:t>
                      </a:r>
                      <a:r>
                        <a:rPr lang="en-US" dirty="0" smtClean="0">
                          <a:effectLst/>
                          <a:latin typeface="TT Hoves DemiBold" panose="02000503030000020004" pitchFamily="2" charset="-52"/>
                        </a:rPr>
                        <a:t>-*</a:t>
                      </a:r>
                      <a:endParaRPr lang="ru-RU" sz="1800" dirty="0">
                        <a:effectLst/>
                        <a:latin typeface="TT Hoves" panose="0200050303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>
                          <a:latin typeface="TT Hoves" panose="02000503030000020004"/>
                        </a:rPr>
                        <a:t>Конфигурационные файлы, описывающие интерфейсы системы.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7618711"/>
                  </a:ext>
                </a:extLst>
              </a:tr>
              <a:tr h="407125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effectLst/>
                          <a:latin typeface="TT Hoves DemiBold" panose="02000503030000020004" pitchFamily="2" charset="-52"/>
                        </a:rPr>
                        <a:t>/</a:t>
                      </a:r>
                      <a:r>
                        <a:rPr lang="en-US" dirty="0" err="1" smtClean="0">
                          <a:effectLst/>
                          <a:latin typeface="TT Hoves DemiBold" panose="02000503030000020004" pitchFamily="2" charset="-52"/>
                        </a:rPr>
                        <a:t>etc</a:t>
                      </a:r>
                      <a:r>
                        <a:rPr lang="en-US" dirty="0" smtClean="0">
                          <a:effectLst/>
                          <a:latin typeface="TT Hoves DemiBold" panose="02000503030000020004" pitchFamily="2" charset="-52"/>
                        </a:rPr>
                        <a:t>/</a:t>
                      </a:r>
                      <a:r>
                        <a:rPr lang="en-US" dirty="0" err="1" smtClean="0">
                          <a:effectLst/>
                          <a:latin typeface="TT Hoves DemiBold" panose="02000503030000020004" pitchFamily="2" charset="-52"/>
                        </a:rPr>
                        <a:t>init.d</a:t>
                      </a:r>
                      <a:r>
                        <a:rPr lang="en-US" dirty="0" smtClean="0">
                          <a:effectLst/>
                          <a:latin typeface="TT Hoves DemiBold" panose="02000503030000020004" pitchFamily="2" charset="-52"/>
                        </a:rPr>
                        <a:t>/network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ru-RU" dirty="0" smtClean="0">
                          <a:latin typeface="TT Hoves" panose="02000503030000020004"/>
                        </a:rPr>
                        <a:t>Скрипт, выполняющий настройку сетевых интерфейсов и маршрутизации при загрузке.</a:t>
                      </a:r>
                      <a:endParaRPr lang="ru-RU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339583"/>
                  </a:ext>
                </a:extLst>
              </a:tr>
              <a:tr h="407125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effectLst/>
                          <a:latin typeface="TT Hoves DemiBold" panose="02000503030000020004" pitchFamily="2" charset="-52"/>
                        </a:rPr>
                        <a:t>/</a:t>
                      </a:r>
                      <a:r>
                        <a:rPr lang="en-US" dirty="0" err="1" smtClean="0">
                          <a:effectLst/>
                          <a:latin typeface="TT Hoves DemiBold" panose="02000503030000020004" pitchFamily="2" charset="-52"/>
                        </a:rPr>
                        <a:t>etc</a:t>
                      </a:r>
                      <a:r>
                        <a:rPr lang="en-US" dirty="0" smtClean="0">
                          <a:effectLst/>
                          <a:latin typeface="TT Hoves DemiBold" panose="02000503030000020004" pitchFamily="2" charset="-52"/>
                        </a:rPr>
                        <a:t>/</a:t>
                      </a:r>
                      <a:r>
                        <a:rPr lang="en-US" dirty="0" err="1" smtClean="0">
                          <a:effectLst/>
                          <a:latin typeface="TT Hoves DemiBold" panose="02000503030000020004" pitchFamily="2" charset="-52"/>
                        </a:rPr>
                        <a:t>sysconfig</a:t>
                      </a:r>
                      <a:r>
                        <a:rPr lang="en-US" dirty="0" smtClean="0">
                          <a:effectLst/>
                          <a:latin typeface="TT Hoves DemiBold" panose="02000503030000020004" pitchFamily="2" charset="-52"/>
                        </a:rPr>
                        <a:t>/network</a:t>
                      </a:r>
                      <a:endParaRPr lang="ru-RU" sz="18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ru-RU" dirty="0" smtClean="0">
                          <a:latin typeface="TT Hoves" panose="02000503030000020004"/>
                        </a:rPr>
                        <a:t>Конфигурационный файл, содержащий имя хоста, </a:t>
                      </a:r>
                      <a:r>
                        <a:rPr lang="en-US" dirty="0" smtClean="0"/>
                        <a:t>IP-</a:t>
                      </a:r>
                      <a:r>
                        <a:rPr lang="ru-RU" dirty="0" smtClean="0">
                          <a:latin typeface="TT Hoves" panose="02000503030000020004"/>
                        </a:rPr>
                        <a:t>адрес основного шлюза и </a:t>
                      </a:r>
                      <a:r>
                        <a:rPr lang="en-US" dirty="0" smtClean="0"/>
                        <a:t>IP-</a:t>
                      </a:r>
                      <a:r>
                        <a:rPr lang="ru-RU" dirty="0" smtClean="0">
                          <a:latin typeface="TT Hoves" panose="02000503030000020004"/>
                        </a:rPr>
                        <a:t>адреса основного и вспомогательного </a:t>
                      </a:r>
                      <a:r>
                        <a:rPr lang="en-US" dirty="0" smtClean="0"/>
                        <a:t>DNS-</a:t>
                      </a:r>
                      <a:r>
                        <a:rPr lang="ru-RU" dirty="0" smtClean="0">
                          <a:latin typeface="TT Hoves" panose="02000503030000020004"/>
                        </a:rPr>
                        <a:t>серверов.</a:t>
                      </a:r>
                      <a:endParaRPr lang="ru-RU" dirty="0">
                        <a:latin typeface="TT Hoves" panose="0200050303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673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958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57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4247" y="711316"/>
            <a:ext cx="10230221" cy="706630"/>
          </a:xfrm>
        </p:spPr>
        <p:txBody>
          <a:bodyPr>
            <a:noAutofit/>
          </a:bodyPr>
          <a:lstStyle/>
          <a:p>
            <a:r>
              <a:rPr lang="en-US" dirty="0" err="1" smtClean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nano</a:t>
            </a:r>
            <a:r>
              <a:rPr lang="en-US" dirty="0" smtClean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</a:t>
            </a: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/</a:t>
            </a:r>
            <a:r>
              <a:rPr lang="en-US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etc</a:t>
            </a: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/</a:t>
            </a:r>
            <a:r>
              <a:rPr lang="en-US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netplan</a:t>
            </a:r>
            <a:r>
              <a:rPr lang="en-US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/01-netcfg.yaml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4247" y="2186225"/>
            <a:ext cx="70803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b="1" dirty="0" err="1">
                <a:latin typeface="TT Hoves" panose="02000503030000020004" pitchFamily="2" charset="-52"/>
              </a:rPr>
              <a:t>Netplan</a:t>
            </a:r>
            <a:r>
              <a:rPr lang="ru-RU" dirty="0">
                <a:latin typeface="TT Hoves" panose="02000503030000020004" pitchFamily="2" charset="-52"/>
              </a:rPr>
              <a:t> — это утилита для конфигурации сети. </a:t>
            </a:r>
            <a:r>
              <a:rPr lang="en-US" dirty="0">
                <a:latin typeface="TT Hoves" panose="02000503030000020004" pitchFamily="2" charset="-52"/>
              </a:rPr>
              <a:t/>
            </a:r>
            <a:br>
              <a:rPr lang="en-US" dirty="0">
                <a:latin typeface="TT Hoves" panose="02000503030000020004" pitchFamily="2" charset="-52"/>
              </a:rPr>
            </a:br>
            <a:r>
              <a:rPr lang="ru-RU" dirty="0" smtClean="0">
                <a:latin typeface="TT Hoves" panose="02000503030000020004" pitchFamily="2" charset="-52"/>
              </a:rPr>
              <a:t>Настройка </a:t>
            </a:r>
            <a:r>
              <a:rPr lang="ru-RU" dirty="0">
                <a:latin typeface="TT Hoves" panose="02000503030000020004" pitchFamily="2" charset="-52"/>
              </a:rPr>
              <a:t>сети через </a:t>
            </a:r>
            <a:r>
              <a:rPr lang="ru-RU" dirty="0" err="1">
                <a:latin typeface="TT Hoves" panose="02000503030000020004" pitchFamily="2" charset="-52"/>
              </a:rPr>
              <a:t>Netplan</a:t>
            </a:r>
            <a:r>
              <a:rPr lang="ru-RU" dirty="0">
                <a:latin typeface="TT Hoves" panose="02000503030000020004" pitchFamily="2" charset="-52"/>
              </a:rPr>
              <a:t> выполняется в конфигурационном файле, который находится в папке </a:t>
            </a:r>
            <a:r>
              <a:rPr lang="ru-RU" b="1" dirty="0">
                <a:solidFill>
                  <a:srgbClr val="FF0000"/>
                </a:solidFill>
                <a:latin typeface="TT Hoves" panose="02000503030000020004" pitchFamily="2" charset="-52"/>
              </a:rPr>
              <a:t>/</a:t>
            </a:r>
            <a:r>
              <a:rPr lang="ru-RU" b="1" dirty="0" err="1" smtClean="0">
                <a:solidFill>
                  <a:srgbClr val="FF0000"/>
                </a:solidFill>
                <a:latin typeface="TT Hoves" panose="02000503030000020004" pitchFamily="2" charset="-52"/>
              </a:rPr>
              <a:t>etc</a:t>
            </a:r>
            <a:r>
              <a:rPr lang="ru-RU" b="1" dirty="0" smtClean="0">
                <a:solidFill>
                  <a:srgbClr val="FF0000"/>
                </a:solidFill>
                <a:latin typeface="TT Hoves" panose="02000503030000020004" pitchFamily="2" charset="-52"/>
              </a:rPr>
              <a:t>/</a:t>
            </a:r>
            <a:r>
              <a:rPr lang="ru-RU" b="1" dirty="0" err="1" smtClean="0">
                <a:solidFill>
                  <a:srgbClr val="FF0000"/>
                </a:solidFill>
                <a:latin typeface="TT Hoves" panose="02000503030000020004" pitchFamily="2" charset="-52"/>
              </a:rPr>
              <a:t>netplan</a:t>
            </a:r>
            <a:r>
              <a:rPr lang="ru-RU" b="1" dirty="0" smtClean="0">
                <a:solidFill>
                  <a:srgbClr val="FF0000"/>
                </a:solidFill>
                <a:latin typeface="TT Hoves" panose="02000503030000020004" pitchFamily="2" charset="-52"/>
              </a:rPr>
              <a:t>/</a:t>
            </a:r>
            <a:r>
              <a:rPr lang="en-US" dirty="0" smtClean="0">
                <a:solidFill>
                  <a:srgbClr val="212121"/>
                </a:solidFill>
                <a:latin typeface="TT Hoves" panose="02000503030000020004" pitchFamily="2" charset="-52"/>
              </a:rPr>
              <a:t>.</a:t>
            </a:r>
            <a:r>
              <a:rPr lang="en-US" b="1" dirty="0" smtClean="0">
                <a:solidFill>
                  <a:srgbClr val="FF0000"/>
                </a:solidFill>
                <a:latin typeface="TT Hoves" panose="02000503030000020004" pitchFamily="2" charset="-52"/>
              </a:rPr>
              <a:t> </a:t>
            </a:r>
            <a:r>
              <a:rPr lang="ru-RU" dirty="0" smtClean="0">
                <a:latin typeface="TT Hoves" panose="02000503030000020004" pitchFamily="2" charset="-52"/>
              </a:rPr>
              <a:t>Это </a:t>
            </a:r>
            <a:r>
              <a:rPr lang="ru-RU" dirty="0">
                <a:latin typeface="TT Hoves" panose="02000503030000020004" pitchFamily="2" charset="-52"/>
              </a:rPr>
              <a:t>текстовый файл с расширением </a:t>
            </a:r>
            <a:r>
              <a:rPr lang="ru-RU" b="1" dirty="0">
                <a:latin typeface="TT Hoves" panose="02000503030000020004" pitchFamily="2" charset="-52"/>
              </a:rPr>
              <a:t>.</a:t>
            </a:r>
            <a:r>
              <a:rPr lang="ru-RU" b="1" dirty="0" err="1">
                <a:latin typeface="TT Hoves" panose="02000503030000020004" pitchFamily="2" charset="-52"/>
              </a:rPr>
              <a:t>yaml</a:t>
            </a:r>
            <a:r>
              <a:rPr lang="ru-RU" dirty="0" smtClean="0">
                <a:latin typeface="TT Hoves" panose="02000503030000020004" pitchFamily="2" charset="-52"/>
              </a:rPr>
              <a:t>.</a:t>
            </a:r>
            <a:endParaRPr lang="en-US" dirty="0" smtClean="0">
              <a:latin typeface="TT Hoves" panose="02000503030000020004" pitchFamily="2" charset="-52"/>
            </a:endParaRP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ru-RU" dirty="0">
              <a:latin typeface="TT Hoves" panose="02000503030000020004" pitchFamily="2" charset="-52"/>
            </a:endParaRP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b="1" dirty="0">
                <a:latin typeface="TT Hoves" panose="02000503030000020004" pitchFamily="2" charset="-52"/>
              </a:rPr>
              <a:t>YAML</a:t>
            </a:r>
            <a:r>
              <a:rPr lang="ru-RU" dirty="0">
                <a:latin typeface="TT Hoves" panose="02000503030000020004" pitchFamily="2" charset="-52"/>
              </a:rPr>
              <a:t> — это формат данных с простым синтаксисом. YAML использует систему отступов, в качестве которых выступают пробелы. При создании и редактировании конфигурационного файла такого формата легко ошибиться — указать неверное количество пробелов. Из-за этого возникнет ошибка “</a:t>
            </a:r>
            <a:r>
              <a:rPr lang="ru-RU" dirty="0" err="1">
                <a:latin typeface="TT Hoves" panose="02000503030000020004" pitchFamily="2" charset="-52"/>
              </a:rPr>
              <a:t>expected</a:t>
            </a:r>
            <a:r>
              <a:rPr lang="ru-RU" dirty="0">
                <a:latin typeface="TT Hoves" panose="02000503030000020004" pitchFamily="2" charset="-52"/>
              </a:rPr>
              <a:t> </a:t>
            </a:r>
            <a:r>
              <a:rPr lang="ru-RU" dirty="0" err="1">
                <a:latin typeface="TT Hoves" panose="02000503030000020004" pitchFamily="2" charset="-52"/>
              </a:rPr>
              <a:t>mapping</a:t>
            </a:r>
            <a:r>
              <a:rPr lang="ru-RU" dirty="0">
                <a:latin typeface="TT Hoves" panose="02000503030000020004" pitchFamily="2" charset="-52"/>
              </a:rPr>
              <a:t>” и файл будет невозможно прочитать. </a:t>
            </a:r>
          </a:p>
          <a:p>
            <a:pPr>
              <a:buClr>
                <a:schemeClr val="accent1"/>
              </a:buClr>
            </a:pP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489" y="2424418"/>
            <a:ext cx="4556511" cy="3216935"/>
          </a:xfrm>
          <a:prstGeom prst="rect">
            <a:avLst/>
          </a:prstGeom>
        </p:spPr>
      </p:pic>
      <p:sp>
        <p:nvSpPr>
          <p:cNvPr id="7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104247" y="255797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28753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338035" y="598929"/>
            <a:ext cx="8239908" cy="2313759"/>
          </a:xfrm>
        </p:spPr>
        <p:txBody>
          <a:bodyPr>
            <a:noAutofit/>
          </a:bodyPr>
          <a:lstStyle/>
          <a:p>
            <a:r>
              <a:rPr lang="ru-RU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Перезапуск сервиса сети в 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Linux</a:t>
            </a:r>
            <a:endParaRPr lang="ru-RU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14187"/>
              </p:ext>
            </p:extLst>
          </p:nvPr>
        </p:nvGraphicFramePr>
        <p:xfrm>
          <a:off x="338035" y="2311797"/>
          <a:ext cx="6672364" cy="1793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502">
                  <a:extLst>
                    <a:ext uri="{9D8B030D-6E8A-4147-A177-3AD203B41FA5}">
                      <a16:colId xmlns:a16="http://schemas.microsoft.com/office/drawing/2014/main" val="1507208408"/>
                    </a:ext>
                  </a:extLst>
                </a:gridCol>
                <a:gridCol w="4050862">
                  <a:extLst>
                    <a:ext uri="{9D8B030D-6E8A-4147-A177-3AD203B41FA5}">
                      <a16:colId xmlns:a16="http://schemas.microsoft.com/office/drawing/2014/main" val="317171720"/>
                    </a:ext>
                  </a:extLst>
                </a:gridCol>
              </a:tblGrid>
              <a:tr h="44768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Команда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 smtClean="0">
                          <a:latin typeface="TT Hoves" panose="02000503030000020004"/>
                        </a:rPr>
                        <a:t>Описание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462151"/>
                  </a:ext>
                </a:extLst>
              </a:tr>
              <a:tr h="6731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 smtClean="0">
                          <a:latin typeface="TT Hoves" panose="02000503030000020004" pitchFamily="2" charset="-52"/>
                        </a:rPr>
                        <a:t>sudo</a:t>
                      </a:r>
                      <a:r>
                        <a:rPr lang="en-US" sz="1800" b="0" dirty="0" smtClean="0">
                          <a:latin typeface="TT Hoves" panose="02000503030000020004" pitchFamily="2" charset="-52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netplan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 apply</a:t>
                      </a:r>
                      <a:endParaRPr lang="ru-RU" sz="1800" b="0" dirty="0" smtClean="0">
                        <a:latin typeface="TT Hoves" panose="02000503030000020004" pitchFamily="2" charset="-52"/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Перезагружаем сетевую службу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в 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Ubuntu 18 </a:t>
                      </a:r>
                      <a:r>
                        <a:rPr lang="ru-RU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и выше.</a:t>
                      </a:r>
                      <a:endParaRPr lang="ru-RU" sz="1800" b="0" dirty="0">
                        <a:latin typeface="TT Hoves" panose="02000503030000020004" pitchFamily="2" charset="-52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178759"/>
                  </a:ext>
                </a:extLst>
              </a:tr>
              <a:tr h="67313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 smtClean="0">
                          <a:latin typeface="TT Hoves" panose="02000503030000020004" pitchFamily="2" charset="-52"/>
                        </a:rPr>
                        <a:t>sudo</a:t>
                      </a:r>
                      <a:r>
                        <a:rPr lang="en-US" sz="1800" b="0" dirty="0" smtClean="0">
                          <a:latin typeface="TT Hoves" panose="02000503030000020004" pitchFamily="2" charset="-52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systemctl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 restart network</a:t>
                      </a:r>
                      <a:endParaRPr lang="ru-RU" sz="1800" b="0" dirty="0" smtClean="0">
                        <a:latin typeface="TT Hoves" panose="02000503030000020004" pitchFamily="2" charset="-52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Перезагружаем сетевую службу в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Debian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CentOS-Fedora</a:t>
                      </a:r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 pitchFamily="2" charset="-52"/>
                          <a:ea typeface="+mn-ea"/>
                          <a:cs typeface="+mn-cs"/>
                        </a:rPr>
                        <a:t>.</a:t>
                      </a:r>
                      <a:endParaRPr lang="ru-RU" sz="1800" b="0" dirty="0">
                        <a:latin typeface="TT Hoves" panose="02000503030000020004" pitchFamily="2" charset="-52"/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131390"/>
                  </a:ext>
                </a:extLst>
              </a:tr>
            </a:tbl>
          </a:graphicData>
        </a:graphic>
      </p:graphicFrame>
      <p:sp>
        <p:nvSpPr>
          <p:cNvPr id="7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104247" y="238380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solidFill>
                  <a:schemeClr val="bg1"/>
                </a:solidFill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solidFill>
                  <a:schemeClr val="bg1"/>
                </a:solidFill>
                <a:latin typeface="TT Hoves" panose="02000503030000020004"/>
              </a:rPr>
              <a:t> Linux</a:t>
            </a:r>
            <a:endParaRPr lang="ru-RU" sz="1200" dirty="0">
              <a:solidFill>
                <a:schemeClr val="bg1"/>
              </a:solidFill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56873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3"/>
          <p:cNvSpPr>
            <a:spLocks noGrp="1"/>
          </p:cNvSpPr>
          <p:nvPr>
            <p:ph type="body" sz="half" idx="4294967295"/>
          </p:nvPr>
        </p:nvSpPr>
        <p:spPr>
          <a:xfrm>
            <a:off x="566057" y="1748516"/>
            <a:ext cx="10842172" cy="180458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800" b="1" dirty="0">
                <a:latin typeface="TT Hoves" panose="02000503030000020004" pitchFamily="2" charset="-52"/>
              </a:rPr>
              <a:t>Команда </a:t>
            </a:r>
            <a:r>
              <a:rPr lang="ru-RU" sz="1800" b="1" dirty="0" err="1">
                <a:latin typeface="TT Hoves" panose="02000503030000020004" pitchFamily="2" charset="-52"/>
              </a:rPr>
              <a:t>ip</a:t>
            </a:r>
            <a:r>
              <a:rPr lang="ru-RU" sz="1800" dirty="0">
                <a:latin typeface="TT Hoves" panose="02000503030000020004" pitchFamily="2" charset="-52"/>
              </a:rPr>
              <a:t> — это мощный инструмент для настройки сетевых интерфейсов, который должен знать любой системный администратор </a:t>
            </a:r>
            <a:r>
              <a:rPr lang="ru-RU" sz="1800" dirty="0" err="1">
                <a:latin typeface="TT Hoves" panose="02000503030000020004" pitchFamily="2" charset="-52"/>
              </a:rPr>
              <a:t>Linux</a:t>
            </a:r>
            <a:r>
              <a:rPr lang="ru-RU" sz="1800" dirty="0">
                <a:latin typeface="TT Hoves" panose="02000503030000020004" pitchFamily="2" charset="-52"/>
              </a:rPr>
              <a:t>. Он используется для включения или выключения интерфейсов, назначения и удаления адресов и маршрутов, управления </a:t>
            </a:r>
            <a:r>
              <a:rPr lang="ru-RU" sz="1800" dirty="0" smtClean="0">
                <a:latin typeface="TT Hoves" panose="02000503030000020004" pitchFamily="2" charset="-52"/>
              </a:rPr>
              <a:t>кэшем </a:t>
            </a:r>
            <a:r>
              <a:rPr lang="ru-RU" sz="1800" dirty="0">
                <a:latin typeface="TT Hoves" panose="02000503030000020004" pitchFamily="2" charset="-52"/>
              </a:rPr>
              <a:t>ARP и многого другого.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104247" y="238380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  <p:sp>
        <p:nvSpPr>
          <p:cNvPr id="17" name="Заголовок 2"/>
          <p:cNvSpPr>
            <a:spLocks noGrp="1"/>
          </p:cNvSpPr>
          <p:nvPr>
            <p:ph type="title"/>
          </p:nvPr>
        </p:nvSpPr>
        <p:spPr>
          <a:xfrm>
            <a:off x="4467348" y="344218"/>
            <a:ext cx="3192317" cy="1097927"/>
          </a:xfrm>
        </p:spPr>
        <p:txBody>
          <a:bodyPr>
            <a:noAutofit/>
          </a:bodyPr>
          <a:lstStyle/>
          <a:p>
            <a:r>
              <a:rPr lang="ru-RU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Утилита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ip</a:t>
            </a:r>
            <a:endParaRPr lang="ru-RU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10848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38034" y="2373329"/>
            <a:ext cx="6263487" cy="3593251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TT Hoves" panose="02000503030000020004" pitchFamily="2" charset="-52"/>
              </a:rPr>
              <a:t>Тема </a:t>
            </a:r>
            <a:r>
              <a:rPr lang="en-US" sz="3600" dirty="0">
                <a:latin typeface="TT Hoves" panose="02000503030000020004" pitchFamily="2" charset="-52"/>
              </a:rPr>
              <a:t>2</a:t>
            </a:r>
            <a:r>
              <a:rPr lang="ru-RU" sz="3600" dirty="0" smtClean="0">
                <a:latin typeface="TT Hoves" panose="02000503030000020004" pitchFamily="2" charset="-52"/>
              </a:rPr>
              <a:t>. Администрирование </a:t>
            </a:r>
            <a:r>
              <a:rPr lang="en-US" sz="3600" dirty="0" smtClean="0">
                <a:latin typeface="TT Hoves" panose="02000503030000020004" pitchFamily="2" charset="-52"/>
              </a:rPr>
              <a:t>Linux</a:t>
            </a:r>
            <a:endParaRPr lang="ru-RU" sz="3600" dirty="0" smtClean="0">
              <a:latin typeface="TT Hoves" panose="02000503030000020004" pitchFamily="2" charset="-52"/>
            </a:endParaRPr>
          </a:p>
          <a:p>
            <a:r>
              <a:rPr lang="ru-RU" sz="3600" dirty="0">
                <a:latin typeface="TT Hoves DemiBold" panose="02000503030000020004"/>
              </a:rPr>
              <a:t>Модель прав доступа</a:t>
            </a:r>
            <a:endParaRPr lang="en-US" sz="3600" dirty="0">
              <a:latin typeface="TT Hoves" panose="02000503030000020004" pitchFamily="2" charset="-52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OS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Linux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1152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" b="2111"/>
          <a:stretch>
            <a:fillRect/>
          </a:stretch>
        </p:blipFill>
        <p:spPr/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467348" y="501384"/>
            <a:ext cx="3192317" cy="700399"/>
          </a:xfrm>
        </p:spPr>
        <p:txBody>
          <a:bodyPr>
            <a:noAutofit/>
          </a:bodyPr>
          <a:lstStyle/>
          <a:p>
            <a:r>
              <a:rPr lang="ru-RU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Утилита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ip</a:t>
            </a:r>
            <a:endParaRPr lang="ru-RU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04246" y="2461364"/>
            <a:ext cx="70629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ru-RU" dirty="0">
                <a:latin typeface="TT Hoves" panose="02000503030000020004" pitchFamily="2" charset="-52"/>
              </a:rPr>
              <a:t>Мы видим два IP-адреса, а также много другой информации. IP-адреса связаны с контроллерами сетевого интерфейса (NIC). Команда</a:t>
            </a:r>
            <a:r>
              <a:rPr lang="ru-RU" b="1" dirty="0">
                <a:latin typeface="TT Hoves" panose="02000503030000020004" pitchFamily="2" charset="-52"/>
              </a:rPr>
              <a:t> </a:t>
            </a:r>
            <a:r>
              <a:rPr lang="ru-RU" b="1" dirty="0" err="1">
                <a:latin typeface="TT Hoves" panose="02000503030000020004" pitchFamily="2" charset="-52"/>
              </a:rPr>
              <a:t>ip</a:t>
            </a:r>
            <a:r>
              <a:rPr lang="ru-RU" b="1" dirty="0">
                <a:latin typeface="TT Hoves" panose="02000503030000020004" pitchFamily="2" charset="-52"/>
              </a:rPr>
              <a:t> </a:t>
            </a:r>
            <a:r>
              <a:rPr lang="ru-RU" dirty="0">
                <a:latin typeface="TT Hoves" panose="02000503030000020004" pitchFamily="2" charset="-52"/>
              </a:rPr>
              <a:t>пытается быть полезной и предоставляет много информации об интерфейсе.</a:t>
            </a: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ru-RU" dirty="0">
              <a:latin typeface="TT Hoves" panose="02000503030000020004" pitchFamily="2" charset="-52"/>
            </a:endParaRP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b="1" dirty="0">
                <a:latin typeface="TT Hoves" panose="02000503030000020004" pitchFamily="2" charset="-52"/>
              </a:rPr>
              <a:t>Первый IP-адрес </a:t>
            </a:r>
            <a:r>
              <a:rPr lang="ru-RU" dirty="0">
                <a:latin typeface="TT Hoves" panose="02000503030000020004" pitchFamily="2" charset="-52"/>
              </a:rPr>
              <a:t>— это </a:t>
            </a:r>
            <a:r>
              <a:rPr lang="ru-RU" b="1" dirty="0">
                <a:solidFill>
                  <a:schemeClr val="accent1"/>
                </a:solidFill>
                <a:latin typeface="TT Hoves" panose="02000503030000020004" pitchFamily="2" charset="-52"/>
              </a:rPr>
              <a:t>(внутренний) петлевой </a:t>
            </a:r>
            <a:r>
              <a:rPr lang="ru-RU" dirty="0">
                <a:latin typeface="TT Hoves" panose="02000503030000020004" pitchFamily="2" charset="-52"/>
              </a:rPr>
              <a:t>адрес, используемый для связи внутри компьютера. </a:t>
            </a:r>
            <a:endParaRPr lang="ru-RU" dirty="0" smtClean="0">
              <a:latin typeface="TT Hoves" panose="02000503030000020004" pitchFamily="2" charset="-52"/>
            </a:endParaRP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ru-RU" dirty="0" smtClean="0">
              <a:latin typeface="TT Hoves" panose="02000503030000020004" pitchFamily="2" charset="-52"/>
            </a:endParaRP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b="1" dirty="0" smtClean="0">
                <a:latin typeface="TT Hoves" panose="02000503030000020004" pitchFamily="2" charset="-52"/>
              </a:rPr>
              <a:t>Второй</a:t>
            </a:r>
            <a:r>
              <a:rPr lang="ru-RU" dirty="0" smtClean="0">
                <a:latin typeface="TT Hoves" panose="02000503030000020004" pitchFamily="2" charset="-52"/>
              </a:rPr>
              <a:t> </a:t>
            </a:r>
            <a:r>
              <a:rPr lang="ru-RU" b="1" dirty="0">
                <a:solidFill>
                  <a:schemeClr val="accent1"/>
                </a:solidFill>
                <a:latin typeface="TT Hoves" panose="02000503030000020004" pitchFamily="2" charset="-52"/>
              </a:rPr>
              <a:t>фактический (внешний) </a:t>
            </a:r>
            <a:r>
              <a:rPr lang="ru-RU" dirty="0">
                <a:latin typeface="TT Hoves" panose="02000503030000020004" pitchFamily="2" charset="-52"/>
              </a:rPr>
              <a:t>IP-адрес, который компьютер имеет в локальной сети (LAN).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104247" y="238380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28142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4247" y="501383"/>
            <a:ext cx="11417193" cy="1562548"/>
          </a:xfrm>
        </p:spPr>
        <p:txBody>
          <a:bodyPr>
            <a:no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" panose="02000503030000020004" pitchFamily="2" charset="-52"/>
              </a:rPr>
              <a:t>Как просмотреть статистику использования трафика сетевыми интерфейсами</a:t>
            </a: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" panose="02000503030000020004" pitchFamily="2" charset="-52"/>
              </a:rPr>
              <a:t>?</a:t>
            </a:r>
            <a:endParaRPr lang="ru-RU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104247" y="2461364"/>
            <a:ext cx="6877769" cy="2421955"/>
          </a:xfrm>
        </p:spPr>
        <p:txBody>
          <a:bodyPr>
            <a:noAutofit/>
          </a:bodyPr>
          <a:lstStyle/>
          <a:p>
            <a:pPr marL="0" indent="0" algn="just" fontAlgn="base">
              <a:buNone/>
            </a:pPr>
            <a:r>
              <a:rPr lang="ru-RU" sz="1800" dirty="0" smtClean="0">
                <a:latin typeface="TT Hoves" panose="02000503030000020004" pitchFamily="2" charset="-52"/>
              </a:rPr>
              <a:t>Чтобы </a:t>
            </a:r>
            <a:r>
              <a:rPr lang="ru-RU" sz="1800" dirty="0">
                <a:latin typeface="TT Hoves" panose="02000503030000020004" pitchFamily="2" charset="-52"/>
              </a:rPr>
              <a:t>увидеть статистику полученных и отправленных данных каждым интерфейсом, используйте опцию </a:t>
            </a:r>
            <a:r>
              <a:rPr lang="ru-RU" sz="1800" b="1" dirty="0">
                <a:latin typeface="TT Hoves" panose="02000503030000020004" pitchFamily="2" charset="-52"/>
              </a:rPr>
              <a:t>-</a:t>
            </a:r>
            <a:r>
              <a:rPr lang="ru-RU" sz="1800" b="1" dirty="0" smtClean="0">
                <a:latin typeface="TT Hoves" panose="02000503030000020004" pitchFamily="2" charset="-52"/>
              </a:rPr>
              <a:t>s</a:t>
            </a:r>
            <a:r>
              <a:rPr lang="ru-RU" sz="1800" dirty="0" smtClean="0">
                <a:latin typeface="TT Hoves" panose="02000503030000020004" pitchFamily="2" charset="-52"/>
              </a:rPr>
              <a:t>.</a:t>
            </a:r>
          </a:p>
          <a:p>
            <a:pPr marL="0" indent="0" algn="just" fontAlgn="base">
              <a:buNone/>
            </a:pPr>
            <a:r>
              <a:rPr lang="ru-RU" sz="1800" dirty="0">
                <a:latin typeface="TT Hoves" panose="02000503030000020004" pitchFamily="2" charset="-52"/>
              </a:rPr>
              <a:t>Если вы хотите, чтобы данные выводились в удобном для восприятия виде, то укажите опцию</a:t>
            </a:r>
            <a:r>
              <a:rPr lang="ru-RU" sz="1800" b="1" dirty="0">
                <a:latin typeface="TT Hoves" panose="02000503030000020004" pitchFamily="2" charset="-52"/>
              </a:rPr>
              <a:t> -</a:t>
            </a:r>
            <a:r>
              <a:rPr lang="ru-RU" sz="1800" b="1" dirty="0" smtClean="0">
                <a:latin typeface="TT Hoves" panose="02000503030000020004" pitchFamily="2" charset="-52"/>
              </a:rPr>
              <a:t>h</a:t>
            </a:r>
            <a:r>
              <a:rPr lang="ru-RU" sz="1800" dirty="0" smtClean="0">
                <a:latin typeface="TT Hoves" panose="02000503030000020004" pitchFamily="2" charset="-52"/>
              </a:rPr>
              <a:t>.</a:t>
            </a:r>
          </a:p>
          <a:p>
            <a:pPr marL="0" indent="0" algn="just" fontAlgn="base">
              <a:buNone/>
            </a:pPr>
            <a:r>
              <a:rPr lang="ru-RU" sz="1800" dirty="0" smtClean="0">
                <a:latin typeface="TT Hoves" panose="02000503030000020004" pitchFamily="2" charset="-52"/>
              </a:rPr>
              <a:t>     </a:t>
            </a:r>
            <a:r>
              <a:rPr lang="en-US" sz="1800" b="1" dirty="0" err="1" smtClean="0">
                <a:solidFill>
                  <a:schemeClr val="accent1"/>
                </a:solidFill>
                <a:latin typeface="TT Hoves" panose="02000503030000020004" pitchFamily="2" charset="-52"/>
              </a:rPr>
              <a:t>Ip</a:t>
            </a:r>
            <a:r>
              <a:rPr lang="en-US" sz="1800" b="1" dirty="0" smtClean="0">
                <a:solidFill>
                  <a:schemeClr val="accent1"/>
                </a:solidFill>
                <a:latin typeface="TT Hoves" panose="02000503030000020004" pitchFamily="2" charset="-52"/>
              </a:rPr>
              <a:t> –s –h a</a:t>
            </a:r>
            <a:endParaRPr lang="ru-RU" sz="1800" b="1" dirty="0">
              <a:solidFill>
                <a:schemeClr val="accent1"/>
              </a:solidFill>
              <a:latin typeface="TT Hoves" panose="02000503030000020004" pitchFamily="2" charset="-52"/>
            </a:endParaRP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4" b="7124"/>
          <a:stretch>
            <a:fillRect/>
          </a:stretch>
        </p:blipFill>
        <p:spPr/>
      </p:pic>
      <p:sp>
        <p:nvSpPr>
          <p:cNvPr id="5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104247" y="255797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24511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4247" y="501385"/>
            <a:ext cx="11434609" cy="1397084"/>
          </a:xfrm>
        </p:spPr>
        <p:txBody>
          <a:bodyPr>
            <a:noAutofit/>
          </a:bodyPr>
          <a:lstStyle/>
          <a:p>
            <a:r>
              <a:rPr lang="ru-RU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Включение / остановка сетевого интерфейса</a:t>
            </a:r>
            <a:endParaRPr lang="ru-RU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104247" y="2461363"/>
            <a:ext cx="6877769" cy="1702566"/>
          </a:xfrm>
        </p:spPr>
        <p:txBody>
          <a:bodyPr>
            <a:noAutofit/>
          </a:bodyPr>
          <a:lstStyle/>
          <a:p>
            <a:pPr marL="285750" indent="-285750" algn="just" fontAlgn="base">
              <a:buFont typeface="Wingdings" panose="05000000000000000000" pitchFamily="2" charset="2"/>
              <a:buChar char="v"/>
            </a:pPr>
            <a:r>
              <a:rPr lang="ru-RU" sz="1800" dirty="0" smtClean="0">
                <a:latin typeface="TT Hoves" panose="02000503030000020004" pitchFamily="2" charset="-52"/>
              </a:rPr>
              <a:t>Вы </a:t>
            </a:r>
            <a:r>
              <a:rPr lang="ru-RU" sz="1800" dirty="0">
                <a:latin typeface="TT Hoves" panose="02000503030000020004" pitchFamily="2" charset="-52"/>
              </a:rPr>
              <a:t>можете использовать опцию </a:t>
            </a:r>
            <a:r>
              <a:rPr lang="ru-RU" sz="1800" b="1" dirty="0" err="1">
                <a:latin typeface="TT Hoves" panose="02000503030000020004" pitchFamily="2" charset="-52"/>
              </a:rPr>
              <a:t>set</a:t>
            </a:r>
            <a:r>
              <a:rPr lang="ru-RU" sz="1800" dirty="0">
                <a:latin typeface="TT Hoves" panose="02000503030000020004" pitchFamily="2" charset="-52"/>
              </a:rPr>
              <a:t> с опцией </a:t>
            </a:r>
            <a:r>
              <a:rPr lang="ru-RU" sz="1800" b="1" dirty="0" err="1">
                <a:latin typeface="TT Hoves" panose="02000503030000020004" pitchFamily="2" charset="-52"/>
              </a:rPr>
              <a:t>up</a:t>
            </a:r>
            <a:r>
              <a:rPr lang="ru-RU" sz="1800" dirty="0">
                <a:latin typeface="TT Hoves" panose="02000503030000020004" pitchFamily="2" charset="-52"/>
              </a:rPr>
              <a:t> или </a:t>
            </a:r>
            <a:r>
              <a:rPr lang="ru-RU" sz="1800" b="1" dirty="0" err="1">
                <a:latin typeface="TT Hoves" panose="02000503030000020004" pitchFamily="2" charset="-52"/>
              </a:rPr>
              <a:t>down</a:t>
            </a:r>
            <a:r>
              <a:rPr lang="ru-RU" sz="1800" dirty="0">
                <a:latin typeface="TT Hoves" panose="02000503030000020004" pitchFamily="2" charset="-52"/>
              </a:rPr>
              <a:t> для </a:t>
            </a:r>
            <a:r>
              <a:rPr lang="ru-RU" sz="1800" dirty="0" smtClean="0">
                <a:latin typeface="TT Hoves" panose="02000503030000020004" pitchFamily="2" charset="-52"/>
              </a:rPr>
              <a:t>   включения </a:t>
            </a:r>
            <a:r>
              <a:rPr lang="ru-RU" sz="1800" dirty="0">
                <a:latin typeface="TT Hoves" panose="02000503030000020004" pitchFamily="2" charset="-52"/>
              </a:rPr>
              <a:t>или остановки сетевого интерфейса. Вы также должны использовать </a:t>
            </a:r>
            <a:r>
              <a:rPr lang="ru-RU" sz="1800" b="1" dirty="0" err="1">
                <a:latin typeface="TT Hoves" panose="02000503030000020004" pitchFamily="2" charset="-52"/>
              </a:rPr>
              <a:t>sudo</a:t>
            </a:r>
            <a:r>
              <a:rPr lang="ru-RU" sz="1800" dirty="0">
                <a:latin typeface="TT Hoves" panose="02000503030000020004" pitchFamily="2" charset="-52"/>
              </a:rPr>
              <a:t> как показано </a:t>
            </a:r>
            <a:r>
              <a:rPr lang="ru-RU" sz="1800" dirty="0" smtClean="0">
                <a:latin typeface="TT Hoves" panose="02000503030000020004" pitchFamily="2" charset="-52"/>
              </a:rPr>
              <a:t>ниже:</a:t>
            </a:r>
            <a:endParaRPr lang="en-US" sz="1800" dirty="0" smtClean="0">
              <a:latin typeface="TT Hoves" panose="02000503030000020004" pitchFamily="2" charset="-52"/>
            </a:endParaRPr>
          </a:p>
          <a:p>
            <a:pPr marL="0" indent="0" algn="just" fontAlgn="base">
              <a:buNone/>
            </a:pPr>
            <a:r>
              <a:rPr lang="en-US" sz="1800" dirty="0" smtClean="0">
                <a:latin typeface="TT Hoves" panose="02000503030000020004" pitchFamily="2" charset="-52"/>
              </a:rPr>
              <a:t>     </a:t>
            </a:r>
            <a:r>
              <a:rPr lang="en-US" sz="1800" b="1" dirty="0" err="1" smtClean="0">
                <a:solidFill>
                  <a:schemeClr val="accent1"/>
                </a:solidFill>
                <a:latin typeface="TT Hoves" panose="02000503030000020004" pitchFamily="2" charset="-52"/>
              </a:rPr>
              <a:t>sudo</a:t>
            </a:r>
            <a:r>
              <a:rPr lang="en-US" sz="1800" b="1" dirty="0" smtClean="0">
                <a:solidFill>
                  <a:schemeClr val="accent1"/>
                </a:solidFill>
                <a:latin typeface="TT Hoves" panose="02000503030000020004" pitchFamily="2" charset="-52"/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  <a:latin typeface="TT Hoves" panose="02000503030000020004" pitchFamily="2" charset="-52"/>
              </a:rPr>
              <a:t>ip</a:t>
            </a:r>
            <a:r>
              <a:rPr lang="en-US" sz="1800" b="1" dirty="0">
                <a:solidFill>
                  <a:schemeClr val="accent1"/>
                </a:solidFill>
                <a:latin typeface="TT Hoves" panose="02000503030000020004" pitchFamily="2" charset="-52"/>
              </a:rPr>
              <a:t> link set </a:t>
            </a:r>
            <a:r>
              <a:rPr lang="en-US" sz="1800" b="1" dirty="0" smtClean="0">
                <a:solidFill>
                  <a:schemeClr val="accent1"/>
                </a:solidFill>
                <a:latin typeface="TT Hoves" panose="02000503030000020004" pitchFamily="2" charset="-52"/>
              </a:rPr>
              <a:t>ens33 down</a:t>
            </a:r>
          </a:p>
          <a:p>
            <a:pPr marL="0" indent="0" algn="just" fontAlgn="base">
              <a:buNone/>
            </a:pPr>
            <a:r>
              <a:rPr lang="en-US" sz="1800" b="1" dirty="0">
                <a:solidFill>
                  <a:schemeClr val="accent1"/>
                </a:solidFill>
                <a:latin typeface="TT Hoves" panose="02000503030000020004" pitchFamily="2" charset="-52"/>
              </a:rPr>
              <a:t>    </a:t>
            </a:r>
            <a:r>
              <a:rPr lang="en-US" sz="1800" b="1" dirty="0" err="1" smtClean="0">
                <a:solidFill>
                  <a:schemeClr val="accent1"/>
                </a:solidFill>
                <a:latin typeface="TT Hoves" panose="02000503030000020004" pitchFamily="2" charset="-52"/>
              </a:rPr>
              <a:t>sudo</a:t>
            </a:r>
            <a:r>
              <a:rPr lang="en-US" sz="1800" b="1" dirty="0" smtClean="0">
                <a:solidFill>
                  <a:schemeClr val="accent1"/>
                </a:solidFill>
                <a:latin typeface="TT Hoves" panose="02000503030000020004" pitchFamily="2" charset="-52"/>
              </a:rPr>
              <a:t> </a:t>
            </a:r>
            <a:r>
              <a:rPr lang="en-US" sz="1800" b="1" dirty="0" err="1">
                <a:solidFill>
                  <a:schemeClr val="accent1"/>
                </a:solidFill>
                <a:latin typeface="TT Hoves" panose="02000503030000020004" pitchFamily="2" charset="-52"/>
              </a:rPr>
              <a:t>ip</a:t>
            </a:r>
            <a:r>
              <a:rPr lang="en-US" sz="1800" b="1" dirty="0">
                <a:solidFill>
                  <a:schemeClr val="accent1"/>
                </a:solidFill>
                <a:latin typeface="TT Hoves" panose="02000503030000020004" pitchFamily="2" charset="-52"/>
              </a:rPr>
              <a:t> link set </a:t>
            </a:r>
            <a:r>
              <a:rPr lang="en-US" sz="1800" b="1" dirty="0" smtClean="0">
                <a:solidFill>
                  <a:schemeClr val="accent1"/>
                </a:solidFill>
                <a:latin typeface="TT Hoves" panose="02000503030000020004" pitchFamily="2" charset="-52"/>
              </a:rPr>
              <a:t>ens33 </a:t>
            </a:r>
            <a:r>
              <a:rPr lang="en-US" sz="1800" b="1" dirty="0">
                <a:solidFill>
                  <a:schemeClr val="accent1"/>
                </a:solidFill>
                <a:latin typeface="TT Hoves" panose="02000503030000020004" pitchFamily="2" charset="-52"/>
              </a:rPr>
              <a:t>up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idx="1"/>
          </p:nvPr>
        </p:nvSpPr>
        <p:spPr/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665" y="2461363"/>
            <a:ext cx="4532335" cy="3169085"/>
          </a:xfrm>
          <a:prstGeom prst="rect">
            <a:avLst/>
          </a:prstGeom>
        </p:spPr>
      </p:pic>
      <p:sp>
        <p:nvSpPr>
          <p:cNvPr id="6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104247" y="255797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85369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4247" y="501385"/>
            <a:ext cx="11225349" cy="911679"/>
          </a:xfrm>
        </p:spPr>
        <p:txBody>
          <a:bodyPr>
            <a:no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Мониторинг событий сетевых интерфейсов</a:t>
            </a:r>
            <a:b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</a:br>
            <a:endParaRPr lang="ru-RU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104247" y="2461364"/>
            <a:ext cx="6877769" cy="2634218"/>
          </a:xfrm>
        </p:spPr>
        <p:txBody>
          <a:bodyPr>
            <a:normAutofit/>
          </a:bodyPr>
          <a:lstStyle/>
          <a:p>
            <a:pPr marL="285750" indent="-285750" algn="just" fontAlgn="base">
              <a:buFont typeface="Wingdings" panose="05000000000000000000" pitchFamily="2" charset="2"/>
              <a:buChar char="v"/>
            </a:pPr>
            <a:r>
              <a:rPr lang="ru-RU" sz="1800" dirty="0" smtClean="0">
                <a:latin typeface="TT Hoves" panose="02000503030000020004"/>
              </a:rPr>
              <a:t>Всё</a:t>
            </a:r>
            <a:r>
              <a:rPr lang="ru-RU" sz="1800" dirty="0">
                <a:latin typeface="TT Hoves" panose="02000503030000020004"/>
              </a:rPr>
              <a:t>, что происходит с сетевыми интерфейсами в режиме реального времени можно наблюдать с помощью </a:t>
            </a:r>
            <a:r>
              <a:rPr lang="ru-RU" sz="1800" dirty="0" smtClean="0">
                <a:latin typeface="TT Hoves" panose="02000503030000020004"/>
              </a:rPr>
              <a:t>команды:</a:t>
            </a:r>
            <a:r>
              <a:rPr lang="en-US" sz="1800" dirty="0">
                <a:latin typeface="TT Hoves" panose="02000503030000020004"/>
              </a:rPr>
              <a:t/>
            </a:r>
            <a:br>
              <a:rPr lang="en-US" sz="1800" dirty="0">
                <a:latin typeface="TT Hoves" panose="02000503030000020004"/>
              </a:rPr>
            </a:br>
            <a:r>
              <a:rPr lang="en-US" sz="1800" dirty="0">
                <a:latin typeface="TT Hoves" panose="02000503030000020004"/>
              </a:rPr>
              <a:t/>
            </a:r>
            <a:br>
              <a:rPr lang="en-US" sz="1800" dirty="0">
                <a:latin typeface="TT Hoves" panose="02000503030000020004"/>
              </a:rPr>
            </a:br>
            <a:r>
              <a:rPr lang="en-US" sz="1800" b="1" dirty="0" err="1" smtClean="0">
                <a:solidFill>
                  <a:schemeClr val="accent1"/>
                </a:solidFill>
                <a:latin typeface="TT Hoves" panose="02000503030000020004" pitchFamily="2" charset="-52"/>
              </a:rPr>
              <a:t>ip</a:t>
            </a:r>
            <a:r>
              <a:rPr lang="en-US" sz="1800" b="1" dirty="0" smtClean="0">
                <a:solidFill>
                  <a:schemeClr val="accent1"/>
                </a:solidFill>
                <a:latin typeface="TT Hoves" panose="02000503030000020004" pitchFamily="2" charset="-52"/>
              </a:rPr>
              <a:t> monitor</a:t>
            </a:r>
            <a:endParaRPr lang="en-US" sz="1800" b="1" dirty="0">
              <a:solidFill>
                <a:schemeClr val="accent1"/>
              </a:solidFill>
              <a:latin typeface="TT Hoves" panose="02000503030000020004" pitchFamily="2" charset="-52"/>
            </a:endParaRPr>
          </a:p>
          <a:p>
            <a:pPr marL="285750" indent="-285750" algn="just" fontAlgn="base">
              <a:buFont typeface="Wingdings" panose="05000000000000000000" pitchFamily="2" charset="2"/>
              <a:buChar char="v"/>
            </a:pPr>
            <a:r>
              <a:rPr lang="ru-RU" sz="1800" dirty="0" smtClean="0">
                <a:latin typeface="TT Hoves" panose="02000503030000020004"/>
              </a:rPr>
              <a:t>Эта </a:t>
            </a:r>
            <a:r>
              <a:rPr lang="ru-RU" sz="1800" dirty="0">
                <a:latin typeface="TT Hoves" panose="02000503030000020004"/>
              </a:rPr>
              <a:t>команда покажет удаление и добавление маршрутов, изменение IP адресов, включение и отключение сетевых устройств и другие события.</a:t>
            </a:r>
            <a:endParaRPr lang="en-US" sz="1800" dirty="0">
              <a:latin typeface="TT Hoves" panose="02000503030000020004" pitchFamily="2" charset="-52"/>
            </a:endParaRPr>
          </a:p>
        </p:txBody>
      </p:sp>
      <p:sp>
        <p:nvSpPr>
          <p:cNvPr id="7" name="Рисунок 6"/>
          <p:cNvSpPr>
            <a:spLocks noGrp="1"/>
          </p:cNvSpPr>
          <p:nvPr>
            <p:ph type="pic" idx="1"/>
          </p:nvPr>
        </p:nvSpPr>
        <p:spPr/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024" y="2461364"/>
            <a:ext cx="4576975" cy="3167504"/>
          </a:xfrm>
          <a:prstGeom prst="rect">
            <a:avLst/>
          </a:prstGeom>
        </p:spPr>
      </p:pic>
      <p:sp>
        <p:nvSpPr>
          <p:cNvPr id="8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104247" y="255797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latin typeface="TT Hoves" panose="02000503030000020004"/>
              </a:rPr>
              <a:t> Linux</a:t>
            </a: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86158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317304" y="282121"/>
            <a:ext cx="9614096" cy="1910443"/>
          </a:xfrm>
        </p:spPr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Спасибо </a:t>
            </a:r>
            <a:b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</a:b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за внимание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36300" y="74898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839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971009" y="482054"/>
            <a:ext cx="6878284" cy="1097927"/>
          </a:xfrm>
        </p:spPr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Пользователи в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 Linu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x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8" name="Текст 1"/>
          <p:cNvSpPr>
            <a:spLocks noGrp="1"/>
          </p:cNvSpPr>
          <p:nvPr>
            <p:ph type="body" sz="half" idx="2"/>
          </p:nvPr>
        </p:nvSpPr>
        <p:spPr>
          <a:xfrm>
            <a:off x="5108028" y="2120032"/>
            <a:ext cx="6069281" cy="823367"/>
          </a:xfrm>
        </p:spPr>
        <p:txBody>
          <a:bodyPr>
            <a:normAutofit/>
          </a:bodyPr>
          <a:lstStyle/>
          <a:p>
            <a:r>
              <a:rPr lang="ru-RU" sz="1800" dirty="0" smtClean="0">
                <a:latin typeface="TT Hoves" panose="02000503030000020004"/>
              </a:rPr>
              <a:t>В</a:t>
            </a:r>
            <a:r>
              <a:rPr lang="en-US" sz="1800" dirty="0" smtClean="0">
                <a:latin typeface="TT Hoves" panose="02000503030000020004" pitchFamily="2" charset="-52"/>
              </a:rPr>
              <a:t> </a:t>
            </a:r>
            <a:r>
              <a:rPr lang="ru-RU" sz="1800" dirty="0" smtClean="0">
                <a:latin typeface="TT Hoves" panose="02000503030000020004"/>
              </a:rPr>
              <a:t>системе </a:t>
            </a:r>
            <a:r>
              <a:rPr lang="en-US" sz="1800" dirty="0" smtClean="0">
                <a:latin typeface="TT Hoves" panose="02000503030000020004" pitchFamily="2" charset="-52"/>
              </a:rPr>
              <a:t>Linux </a:t>
            </a:r>
            <a:r>
              <a:rPr lang="ru-RU" sz="1800" dirty="0" smtClean="0">
                <a:latin typeface="TT Hoves" panose="02000503030000020004"/>
              </a:rPr>
              <a:t>существует 2 типа пользователей:</a:t>
            </a:r>
            <a:endParaRPr lang="ru-RU" sz="1800" dirty="0">
              <a:latin typeface="TT Hoves" panose="02000503030000020004"/>
            </a:endParaRPr>
          </a:p>
        </p:txBody>
      </p:sp>
      <p:sp>
        <p:nvSpPr>
          <p:cNvPr id="9" name="Текст 5"/>
          <p:cNvSpPr>
            <a:spLocks noGrp="1"/>
          </p:cNvSpPr>
          <p:nvPr>
            <p:ph type="body" sz="half" idx="18"/>
          </p:nvPr>
        </p:nvSpPr>
        <p:spPr>
          <a:xfrm>
            <a:off x="5108028" y="2765314"/>
            <a:ext cx="6069281" cy="1205184"/>
          </a:xfrm>
        </p:spPr>
        <p:txBody>
          <a:bodyPr>
            <a:noAutofit/>
          </a:bodyPr>
          <a:lstStyle/>
          <a:p>
            <a:pPr marL="536575" indent="-536575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Обычные пользователи</a:t>
            </a:r>
          </a:p>
          <a:p>
            <a:pPr marL="536575" indent="-536575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Системные </a:t>
            </a:r>
            <a:r>
              <a:rPr lang="ru-RU" sz="1800" dirty="0" smtClean="0">
                <a:latin typeface="TT Hoves" panose="02000503030000020004"/>
              </a:rPr>
              <a:t>пользователи</a:t>
            </a:r>
            <a:endParaRPr lang="ru-RU" sz="1800" dirty="0">
              <a:latin typeface="TT Hoves" panose="02000503030000020004"/>
            </a:endParaRPr>
          </a:p>
        </p:txBody>
      </p:sp>
      <p:sp>
        <p:nvSpPr>
          <p:cNvPr id="10" name="Текст 2"/>
          <p:cNvSpPr>
            <a:spLocks noGrp="1"/>
          </p:cNvSpPr>
          <p:nvPr>
            <p:ph type="body" sz="half" idx="2"/>
          </p:nvPr>
        </p:nvSpPr>
        <p:spPr>
          <a:xfrm>
            <a:off x="5108028" y="4510550"/>
            <a:ext cx="6603954" cy="838857"/>
          </a:xfrm>
        </p:spPr>
        <p:txBody>
          <a:bodyPr>
            <a:noAutofit/>
          </a:bodyPr>
          <a:lstStyle/>
          <a:p>
            <a:pPr algn="just"/>
            <a:r>
              <a:rPr lang="ru-RU" sz="1800" dirty="0" smtClean="0">
                <a:latin typeface="TT Hoves" panose="02000503030000020004"/>
              </a:rPr>
              <a:t>Среди системных пользователей отдельно можно выделить </a:t>
            </a:r>
            <a:r>
              <a:rPr lang="ru-RU" sz="1800" dirty="0" err="1" smtClean="0">
                <a:latin typeface="TT Hoves" panose="02000503030000020004"/>
              </a:rPr>
              <a:t>суперпользователя</a:t>
            </a:r>
            <a:r>
              <a:rPr lang="ru-RU" sz="1800" dirty="0">
                <a:latin typeface="TT Hoves" panose="02000503030000020004"/>
              </a:rPr>
              <a:t> </a:t>
            </a:r>
            <a:r>
              <a:rPr lang="en-US" sz="1800" b="1" dirty="0" smtClean="0">
                <a:latin typeface="TT Hoves" panose="02000503030000020004"/>
              </a:rPr>
              <a:t>root.</a:t>
            </a:r>
            <a:endParaRPr lang="ru-RU" sz="1800" b="1" dirty="0">
              <a:latin typeface="TT Hoves" panose="02000503030000020004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356686" y="310835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 </a:t>
            </a:r>
            <a:r>
              <a:rPr lang="en-US" sz="1200" dirty="0">
                <a:solidFill>
                  <a:srgbClr val="212121"/>
                </a:solidFill>
                <a:latin typeface="TT Hoves" panose="02000503030000020004"/>
              </a:rPr>
              <a:t>Linux</a:t>
            </a:r>
            <a:endParaRPr lang="ru-RU" sz="1200" dirty="0">
              <a:solidFill>
                <a:srgbClr val="212121"/>
              </a:solidFill>
              <a:latin typeface="TT Hoves" panose="02000503030000020004"/>
            </a:endParaRPr>
          </a:p>
          <a:p>
            <a:pPr marL="0" indent="0">
              <a:buNone/>
            </a:pPr>
            <a:endParaRPr lang="ru-RU" sz="1200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23561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0" y="4137664"/>
            <a:ext cx="7215459" cy="1806294"/>
          </a:xfrm>
        </p:spPr>
        <p:txBody>
          <a:bodyPr>
            <a:noAutofit/>
          </a:bodyPr>
          <a:lstStyle/>
          <a:p>
            <a:pPr marL="452438" indent="-452438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Системные пользователи создаются самой операционной системой</a:t>
            </a:r>
            <a:r>
              <a:rPr lang="ru-RU" sz="1800" dirty="0" smtClean="0">
                <a:latin typeface="TT Hoves" panose="02000503030000020004"/>
              </a:rPr>
              <a:t>. Зачастую они используются для управления какими-либо приложениями.</a:t>
            </a:r>
            <a:endParaRPr lang="ru-RU" sz="1800" dirty="0">
              <a:latin typeface="TT Hoves" panose="02000503030000020004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356687" y="1082512"/>
            <a:ext cx="6088719" cy="769865"/>
          </a:xfrm>
        </p:spPr>
        <p:txBody>
          <a:bodyPr>
            <a:normAutofit/>
          </a:bodyPr>
          <a:lstStyle/>
          <a:p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Обычные пользователи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sp>
        <p:nvSpPr>
          <p:cNvPr id="10" name="Текст 2"/>
          <p:cNvSpPr>
            <a:spLocks noGrp="1"/>
          </p:cNvSpPr>
          <p:nvPr>
            <p:ph type="body" sz="half" idx="2"/>
          </p:nvPr>
        </p:nvSpPr>
        <p:spPr>
          <a:xfrm>
            <a:off x="1" y="1852378"/>
            <a:ext cx="7215459" cy="1446070"/>
          </a:xfrm>
        </p:spPr>
        <p:txBody>
          <a:bodyPr>
            <a:normAutofit/>
          </a:bodyPr>
          <a:lstStyle/>
          <a:p>
            <a:pPr marL="452438" indent="-452438" algn="just">
              <a:lnSpc>
                <a:spcPct val="14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Они создаются системным администратором</a:t>
            </a:r>
            <a:r>
              <a:rPr lang="en-US" sz="1800" dirty="0"/>
              <a:t>. </a:t>
            </a:r>
            <a:r>
              <a:rPr lang="ru-RU" sz="1800" dirty="0">
                <a:latin typeface="TT Hoves" panose="02000503030000020004"/>
              </a:rPr>
              <a:t>Каждый пользователь имеет числовой идентификатор пользователя, называемый UID.</a:t>
            </a:r>
          </a:p>
        </p:txBody>
      </p:sp>
      <p:pic>
        <p:nvPicPr>
          <p:cNvPr id="5" name="Рисунок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" r="2999"/>
          <a:stretch>
            <a:fillRect/>
          </a:stretch>
        </p:blipFill>
        <p:spPr/>
      </p:pic>
      <p:sp>
        <p:nvSpPr>
          <p:cNvPr id="11" name="Заголовок 7"/>
          <p:cNvSpPr txBox="1">
            <a:spLocks/>
          </p:cNvSpPr>
          <p:nvPr/>
        </p:nvSpPr>
        <p:spPr>
          <a:xfrm>
            <a:off x="356687" y="3298448"/>
            <a:ext cx="6858773" cy="7698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ts val="48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Системные пользователи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356686" y="310835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latin typeface="TT Hoves" panose="02000503030000020004"/>
              </a:rPr>
              <a:t>Тема 2. Администрирование </a:t>
            </a:r>
            <a:r>
              <a:rPr lang="en-US" sz="1200" dirty="0">
                <a:solidFill>
                  <a:srgbClr val="212121"/>
                </a:solidFill>
                <a:latin typeface="TT Hoves" panose="02000503030000020004"/>
              </a:rPr>
              <a:t>Linux</a:t>
            </a:r>
            <a:endParaRPr lang="ru-RU" sz="1200" dirty="0">
              <a:solidFill>
                <a:srgbClr val="212121"/>
              </a:solidFill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12069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4971012" y="1825846"/>
            <a:ext cx="6327609" cy="2927754"/>
          </a:xfrm>
        </p:spPr>
        <p:txBody>
          <a:bodyPr>
            <a:noAutofit/>
          </a:bodyPr>
          <a:lstStyle/>
          <a:p>
            <a:pPr marL="342900" indent="-342900" algn="just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/>
              </a:rPr>
              <a:t>Данный пользователь имеет </a:t>
            </a:r>
            <a:r>
              <a:rPr lang="en-US" sz="1800" dirty="0"/>
              <a:t>UID </a:t>
            </a:r>
            <a:r>
              <a:rPr lang="ru-RU" sz="1800" dirty="0">
                <a:latin typeface="TT Hoves" panose="02000503030000020004"/>
              </a:rPr>
              <a:t>равный 0. 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800" b="1" dirty="0" smtClean="0">
                <a:latin typeface="TT Hoves" panose="02000503030000020004"/>
              </a:rPr>
              <a:t>Root</a:t>
            </a:r>
            <a:r>
              <a:rPr lang="en-US" sz="1800" dirty="0" smtClean="0">
                <a:latin typeface="TT Hoves" panose="02000503030000020004"/>
              </a:rPr>
              <a:t> </a:t>
            </a:r>
            <a:r>
              <a:rPr lang="ru-RU" sz="1800" dirty="0" smtClean="0">
                <a:latin typeface="TT Hoves" panose="02000503030000020004"/>
              </a:rPr>
              <a:t>может </a:t>
            </a:r>
            <a:r>
              <a:rPr lang="ru-RU" sz="1800" dirty="0">
                <a:latin typeface="TT Hoves" panose="02000503030000020004"/>
              </a:rPr>
              <a:t>выполнять все операции, к </a:t>
            </a:r>
            <a:r>
              <a:rPr lang="ru-RU" sz="1800" dirty="0" smtClean="0">
                <a:latin typeface="TT Hoves" panose="02000503030000020004"/>
              </a:rPr>
              <a:t>примеру - </a:t>
            </a:r>
            <a:r>
              <a:rPr lang="ru-RU" sz="1800" dirty="0">
                <a:latin typeface="TT Hoves" panose="02000503030000020004"/>
              </a:rPr>
              <a:t>работа с сетью на низком уровне, запись в критическую область памяти и прочее. Он игнорирует все права, которые поставили другие пользователи, может переключиться за любого другого пользователя.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71128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T Hoves DemiBold" panose="02000503030000020004" pitchFamily="2" charset="-52"/>
              </a:rPr>
              <a:t>Root</a:t>
            </a:r>
            <a:endParaRPr lang="ru-RU" sz="4000" dirty="0">
              <a:latin typeface="TT Hoves DemiBold" panose="02000503030000020004" pitchFamily="2" charset="-52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4294967295"/>
          </p:nvPr>
        </p:nvSpPr>
        <p:spPr>
          <a:xfrm>
            <a:off x="356686" y="310835"/>
            <a:ext cx="3022240" cy="45551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200" dirty="0" smtClean="0">
                <a:solidFill>
                  <a:schemeClr val="bg1"/>
                </a:solidFill>
                <a:latin typeface="TT Hoves" panose="02000503030000020004"/>
              </a:rPr>
              <a:t>Тема 2. Администрирование</a:t>
            </a:r>
            <a:r>
              <a:rPr lang="en-US" sz="1200" dirty="0" smtClean="0">
                <a:solidFill>
                  <a:schemeClr val="bg1"/>
                </a:solidFill>
                <a:latin typeface="TT Hoves" panose="02000503030000020004"/>
              </a:rPr>
              <a:t> Linux</a:t>
            </a:r>
            <a:endParaRPr lang="ru-RU" sz="1200" dirty="0">
              <a:solidFill>
                <a:schemeClr val="bg1"/>
              </a:solidFill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75649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Positive Technologies">
      <a:dk1>
        <a:srgbClr val="212121"/>
      </a:dk1>
      <a:lt1>
        <a:sysClr val="window" lastClr="FFFFFF"/>
      </a:lt1>
      <a:dk2>
        <a:srgbClr val="BCCBDD"/>
      </a:dk2>
      <a:lt2>
        <a:srgbClr val="D8E0EB"/>
      </a:lt2>
      <a:accent1>
        <a:srgbClr val="FF0000"/>
      </a:accent1>
      <a:accent2>
        <a:srgbClr val="6EC4EA"/>
      </a:accent2>
      <a:accent3>
        <a:srgbClr val="A67497"/>
      </a:accent3>
      <a:accent4>
        <a:srgbClr val="88D6A3"/>
      </a:accent4>
      <a:accent5>
        <a:srgbClr val="FF8780"/>
      </a:accent5>
      <a:accent6>
        <a:srgbClr val="FF4FA3"/>
      </a:accent6>
      <a:hlink>
        <a:srgbClr val="7A7A7A"/>
      </a:hlink>
      <a:folHlink>
        <a:srgbClr val="FFCCCC"/>
      </a:folHlink>
    </a:clrScheme>
    <a:fontScheme name="Positive Technologies">
      <a:majorFont>
        <a:latin typeface="Verdana Bold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7587</TotalTime>
  <Words>3187</Words>
  <Application>Microsoft Office PowerPoint</Application>
  <PresentationFormat>Широкоэкранный</PresentationFormat>
  <Paragraphs>623</Paragraphs>
  <Slides>64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64</vt:i4>
      </vt:variant>
    </vt:vector>
  </HeadingPairs>
  <TitlesOfParts>
    <vt:vector size="75" baseType="lpstr">
      <vt:lpstr>Alef</vt:lpstr>
      <vt:lpstr>Algerian</vt:lpstr>
      <vt:lpstr>Arial</vt:lpstr>
      <vt:lpstr>Calibri</vt:lpstr>
      <vt:lpstr>Times New Roman</vt:lpstr>
      <vt:lpstr>TT Hoves</vt:lpstr>
      <vt:lpstr>TT Hoves DemiBold</vt:lpstr>
      <vt:lpstr>Verdana</vt:lpstr>
      <vt:lpstr>Verdana Bold</vt:lpstr>
      <vt:lpstr>Wingdings</vt:lpstr>
      <vt:lpstr>Тема Office</vt:lpstr>
      <vt:lpstr>OS Linux</vt:lpstr>
      <vt:lpstr>Презентация PowerPoint</vt:lpstr>
      <vt:lpstr>Разметка диска</vt:lpstr>
      <vt:lpstr>Ручная разметка</vt:lpstr>
      <vt:lpstr>Выбор программного обеспечения</vt:lpstr>
      <vt:lpstr>OS Linux</vt:lpstr>
      <vt:lpstr>Пользователи в Linux</vt:lpstr>
      <vt:lpstr>Обычные пользователи</vt:lpstr>
      <vt:lpstr>Root</vt:lpstr>
      <vt:lpstr>Осторожно, root!</vt:lpstr>
      <vt:lpstr>Презентация PowerPoint</vt:lpstr>
      <vt:lpstr>Презентация PowerPoint</vt:lpstr>
      <vt:lpstr>Презентация PowerPoint</vt:lpstr>
      <vt:lpstr>Типы файлов</vt:lpstr>
      <vt:lpstr>Презентация PowerPoint</vt:lpstr>
      <vt:lpstr>Презентация PowerPoint</vt:lpstr>
      <vt:lpstr>Презентация PowerPoint</vt:lpstr>
      <vt:lpstr>Презентация PowerPoint</vt:lpstr>
      <vt:lpstr>suid, sgid и sticky bit </vt:lpstr>
      <vt:lpstr>Umask</vt:lpstr>
      <vt:lpstr>Switching user</vt:lpstr>
      <vt:lpstr>Sudo</vt:lpstr>
      <vt:lpstr>Sudoers</vt:lpstr>
      <vt:lpstr>Строки привилегий</vt:lpstr>
      <vt:lpstr>Презентация PowerPoint</vt:lpstr>
      <vt:lpstr>/etc/passwd/</vt:lpstr>
      <vt:lpstr>/etc/passwd/</vt:lpstr>
      <vt:lpstr>/etc/shadow</vt:lpstr>
      <vt:lpstr>/etc/shadow</vt:lpstr>
      <vt:lpstr>OS Linux</vt:lpstr>
      <vt:lpstr>Мониторинг OS Linux</vt:lpstr>
      <vt:lpstr>Мониторинг OS Linux</vt:lpstr>
      <vt:lpstr>Мониторинг OS Linux</vt:lpstr>
      <vt:lpstr>df</vt:lpstr>
      <vt:lpstr>du</vt:lpstr>
      <vt:lpstr>free</vt:lpstr>
      <vt:lpstr>iostat</vt:lpstr>
      <vt:lpstr>mpstat</vt:lpstr>
      <vt:lpstr>vmstat</vt:lpstr>
      <vt:lpstr>w</vt:lpstr>
      <vt:lpstr>htop</vt:lpstr>
      <vt:lpstr>OS Linux</vt:lpstr>
      <vt:lpstr>Конфигурирование сети OS Linux</vt:lpstr>
      <vt:lpstr>Параметры сети в Linux</vt:lpstr>
      <vt:lpstr>Параметры сети в Linux</vt:lpstr>
      <vt:lpstr>IP-адрес</vt:lpstr>
      <vt:lpstr>Маска подсети</vt:lpstr>
      <vt:lpstr>IP-адрес шлюза</vt:lpstr>
      <vt:lpstr>IP-адрес сервера имен (DNS-сервера)</vt:lpstr>
      <vt:lpstr>Параметры сети в Linux</vt:lpstr>
      <vt:lpstr>nano /etc/network/interfaces</vt:lpstr>
      <vt:lpstr>nano /etc/resolv.conf</vt:lpstr>
      <vt:lpstr>nano /etc/nsswitch.conf</vt:lpstr>
      <vt:lpstr>nano /etc/nsswitch.conf</vt:lpstr>
      <vt:lpstr>nano /etc/sysconfig/network-scripts</vt:lpstr>
      <vt:lpstr>nano /etc/sysconfig/network-scripts</vt:lpstr>
      <vt:lpstr>nano /etc/netplan/01-netcfg.yaml</vt:lpstr>
      <vt:lpstr>Перезапуск сервиса сети в Linux</vt:lpstr>
      <vt:lpstr>Утилита ip</vt:lpstr>
      <vt:lpstr>Утилита ip</vt:lpstr>
      <vt:lpstr>Как просмотреть статистику использования трафика сетевыми интерфейсами?</vt:lpstr>
      <vt:lpstr>Включение / остановка сетевого интерфейса</vt:lpstr>
      <vt:lpstr>Мониторинг событий сетевых интерфейсов </vt:lpstr>
      <vt:lpstr>Спасибо 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Софроновы</dc:creator>
  <cp:lastModifiedBy>IgorLitvin</cp:lastModifiedBy>
  <cp:revision>304</cp:revision>
  <dcterms:created xsi:type="dcterms:W3CDTF">2021-06-05T14:52:40Z</dcterms:created>
  <dcterms:modified xsi:type="dcterms:W3CDTF">2022-05-31T17:43:16Z</dcterms:modified>
</cp:coreProperties>
</file>